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6" r:id="rId2"/>
    <p:sldId id="257" r:id="rId3"/>
    <p:sldId id="258" r:id="rId4"/>
    <p:sldId id="259" r:id="rId5"/>
    <p:sldId id="261" r:id="rId6"/>
    <p:sldId id="263" r:id="rId7"/>
    <p:sldId id="264" r:id="rId8"/>
    <p:sldId id="265" r:id="rId9"/>
    <p:sldId id="266" r:id="rId10"/>
    <p:sldId id="273" r:id="rId11"/>
    <p:sldId id="267" r:id="rId12"/>
    <p:sldId id="270" r:id="rId13"/>
    <p:sldId id="271" r:id="rId14"/>
    <p:sldId id="272" r:id="rId15"/>
    <p:sldId id="268" r:id="rId16"/>
    <p:sldId id="274" r:id="rId17"/>
    <p:sldId id="275" r:id="rId18"/>
  </p:sldIdLst>
  <p:sldSz cx="9144000" cy="6858000" type="screen4x3"/>
  <p:notesSz cx="7104063" cy="10234613"/>
  <p:defaultTextStyle>
    <a:defPPr>
      <a:defRPr lang="af-Z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E7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95"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elize Swanepoel" userId="e6de56b18dba25aa" providerId="LiveId" clId="{87408F61-E507-4240-B98A-BA1DB14BFC04}"/>
    <pc:docChg chg="modSld">
      <pc:chgData name="Marelize Swanepoel" userId="e6de56b18dba25aa" providerId="LiveId" clId="{87408F61-E507-4240-B98A-BA1DB14BFC04}" dt="2019-07-13T11:45:26.768" v="3" actId="20577"/>
      <pc:docMkLst>
        <pc:docMk/>
      </pc:docMkLst>
      <pc:sldChg chg="modSp">
        <pc:chgData name="Marelize Swanepoel" userId="e6de56b18dba25aa" providerId="LiveId" clId="{87408F61-E507-4240-B98A-BA1DB14BFC04}" dt="2019-07-13T11:45:26.768" v="3" actId="20577"/>
        <pc:sldMkLst>
          <pc:docMk/>
          <pc:sldMk cId="3624186579" sldId="272"/>
        </pc:sldMkLst>
        <pc:spChg chg="mod">
          <ac:chgData name="Marelize Swanepoel" userId="e6de56b18dba25aa" providerId="LiveId" clId="{87408F61-E507-4240-B98A-BA1DB14BFC04}" dt="2019-07-13T11:45:26.768" v="3" actId="20577"/>
          <ac:spMkLst>
            <pc:docMk/>
            <pc:sldMk cId="3624186579" sldId="272"/>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af-ZA"/>
          </a:p>
        </p:txBody>
      </p:sp>
      <p:sp>
        <p:nvSpPr>
          <p:cNvPr id="3" name="Date Placeholder 2"/>
          <p:cNvSpPr>
            <a:spLocks noGrp="1"/>
          </p:cNvSpPr>
          <p:nvPr>
            <p:ph type="dt" sz="quarter" idx="1"/>
          </p:nvPr>
        </p:nvSpPr>
        <p:spPr>
          <a:xfrm>
            <a:off x="4024313" y="0"/>
            <a:ext cx="3078162" cy="511175"/>
          </a:xfrm>
          <a:prstGeom prst="rect">
            <a:avLst/>
          </a:prstGeom>
        </p:spPr>
        <p:txBody>
          <a:bodyPr vert="horz" lIns="91440" tIns="45720" rIns="91440" bIns="45720" rtlCol="0"/>
          <a:lstStyle>
            <a:lvl1pPr algn="r">
              <a:defRPr sz="1200"/>
            </a:lvl1pPr>
          </a:lstStyle>
          <a:p>
            <a:fld id="{EBE030E6-58C2-437F-8866-3FB41E0E67F0}" type="datetimeFigureOut">
              <a:rPr lang="af-ZA" smtClean="0"/>
              <a:t>2019-07-13</a:t>
            </a:fld>
            <a:endParaRPr lang="af-ZA"/>
          </a:p>
        </p:txBody>
      </p:sp>
      <p:sp>
        <p:nvSpPr>
          <p:cNvPr id="4" name="Footer Placeholder 3"/>
          <p:cNvSpPr>
            <a:spLocks noGrp="1"/>
          </p:cNvSpPr>
          <p:nvPr>
            <p:ph type="ftr" sz="quarter" idx="2"/>
          </p:nvPr>
        </p:nvSpPr>
        <p:spPr>
          <a:xfrm>
            <a:off x="0" y="9721850"/>
            <a:ext cx="3078163" cy="511175"/>
          </a:xfrm>
          <a:prstGeom prst="rect">
            <a:avLst/>
          </a:prstGeom>
        </p:spPr>
        <p:txBody>
          <a:bodyPr vert="horz" lIns="91440" tIns="45720" rIns="91440" bIns="45720" rtlCol="0" anchor="b"/>
          <a:lstStyle>
            <a:lvl1pPr algn="l">
              <a:defRPr sz="1200"/>
            </a:lvl1pPr>
          </a:lstStyle>
          <a:p>
            <a:endParaRPr lang="af-ZA"/>
          </a:p>
        </p:txBody>
      </p:sp>
      <p:sp>
        <p:nvSpPr>
          <p:cNvPr id="5" name="Slide Number Placeholder 4"/>
          <p:cNvSpPr>
            <a:spLocks noGrp="1"/>
          </p:cNvSpPr>
          <p:nvPr>
            <p:ph type="sldNum" sz="quarter" idx="3"/>
          </p:nvPr>
        </p:nvSpPr>
        <p:spPr>
          <a:xfrm>
            <a:off x="4024313" y="9721850"/>
            <a:ext cx="3078162" cy="511175"/>
          </a:xfrm>
          <a:prstGeom prst="rect">
            <a:avLst/>
          </a:prstGeom>
        </p:spPr>
        <p:txBody>
          <a:bodyPr vert="horz" lIns="91440" tIns="45720" rIns="91440" bIns="45720" rtlCol="0" anchor="b"/>
          <a:lstStyle>
            <a:lvl1pPr algn="r">
              <a:defRPr sz="1200"/>
            </a:lvl1pPr>
          </a:lstStyle>
          <a:p>
            <a:fld id="{85C7A1C5-7AB1-4C63-A8DB-91F2B9753BB6}" type="slidenum">
              <a:rPr lang="af-ZA" smtClean="0"/>
              <a:t>‹#›</a:t>
            </a:fld>
            <a:endParaRPr lang="af-ZA"/>
          </a:p>
        </p:txBody>
      </p:sp>
    </p:spTree>
    <p:extLst>
      <p:ext uri="{BB962C8B-B14F-4D97-AF65-F5344CB8AC3E}">
        <p14:creationId xmlns:p14="http://schemas.microsoft.com/office/powerpoint/2010/main" val="28389037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f-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f-ZA"/>
          </a:p>
        </p:txBody>
      </p:sp>
      <p:sp>
        <p:nvSpPr>
          <p:cNvPr id="4" name="Date Placeholder 3"/>
          <p:cNvSpPr>
            <a:spLocks noGrp="1"/>
          </p:cNvSpPr>
          <p:nvPr>
            <p:ph type="dt" sz="half" idx="10"/>
          </p:nvPr>
        </p:nvSpPr>
        <p:spPr/>
        <p:txBody>
          <a:bodyPr/>
          <a:lstStyle/>
          <a:p>
            <a:fld id="{9BB7B3F0-541F-4E4C-A492-82F8064A2823}" type="datetimeFigureOut">
              <a:rPr lang="af-ZA" smtClean="0"/>
              <a:t>2019-07-13</a:t>
            </a:fld>
            <a:endParaRPr lang="af-ZA"/>
          </a:p>
        </p:txBody>
      </p:sp>
      <p:sp>
        <p:nvSpPr>
          <p:cNvPr id="5" name="Footer Placeholder 4"/>
          <p:cNvSpPr>
            <a:spLocks noGrp="1"/>
          </p:cNvSpPr>
          <p:nvPr>
            <p:ph type="ftr" sz="quarter" idx="11"/>
          </p:nvPr>
        </p:nvSpPr>
        <p:spPr/>
        <p:txBody>
          <a:bodyPr/>
          <a:lstStyle/>
          <a:p>
            <a:endParaRPr lang="af-ZA"/>
          </a:p>
        </p:txBody>
      </p:sp>
      <p:sp>
        <p:nvSpPr>
          <p:cNvPr id="6" name="Slide Number Placeholder 5"/>
          <p:cNvSpPr>
            <a:spLocks noGrp="1"/>
          </p:cNvSpPr>
          <p:nvPr>
            <p:ph type="sldNum" sz="quarter" idx="12"/>
          </p:nvPr>
        </p:nvSpPr>
        <p:spPr/>
        <p:txBody>
          <a:bodyPr/>
          <a:lstStyle/>
          <a:p>
            <a:fld id="{1F2188E4-C9DA-4B79-BF7C-F5DC3FEEDA8C}" type="slidenum">
              <a:rPr lang="af-ZA" smtClean="0"/>
              <a:t>‹#›</a:t>
            </a:fld>
            <a:endParaRPr lang="af-ZA"/>
          </a:p>
        </p:txBody>
      </p:sp>
    </p:spTree>
    <p:extLst>
      <p:ext uri="{BB962C8B-B14F-4D97-AF65-F5344CB8AC3E}">
        <p14:creationId xmlns:p14="http://schemas.microsoft.com/office/powerpoint/2010/main" val="3183515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f-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p:cNvSpPr>
            <a:spLocks noGrp="1"/>
          </p:cNvSpPr>
          <p:nvPr>
            <p:ph type="dt" sz="half" idx="10"/>
          </p:nvPr>
        </p:nvSpPr>
        <p:spPr/>
        <p:txBody>
          <a:bodyPr/>
          <a:lstStyle/>
          <a:p>
            <a:fld id="{9BB7B3F0-541F-4E4C-A492-82F8064A2823}" type="datetimeFigureOut">
              <a:rPr lang="af-ZA" smtClean="0"/>
              <a:t>2019-07-13</a:t>
            </a:fld>
            <a:endParaRPr lang="af-ZA"/>
          </a:p>
        </p:txBody>
      </p:sp>
      <p:sp>
        <p:nvSpPr>
          <p:cNvPr id="5" name="Footer Placeholder 4"/>
          <p:cNvSpPr>
            <a:spLocks noGrp="1"/>
          </p:cNvSpPr>
          <p:nvPr>
            <p:ph type="ftr" sz="quarter" idx="11"/>
          </p:nvPr>
        </p:nvSpPr>
        <p:spPr/>
        <p:txBody>
          <a:bodyPr/>
          <a:lstStyle/>
          <a:p>
            <a:endParaRPr lang="af-ZA"/>
          </a:p>
        </p:txBody>
      </p:sp>
      <p:sp>
        <p:nvSpPr>
          <p:cNvPr id="6" name="Slide Number Placeholder 5"/>
          <p:cNvSpPr>
            <a:spLocks noGrp="1"/>
          </p:cNvSpPr>
          <p:nvPr>
            <p:ph type="sldNum" sz="quarter" idx="12"/>
          </p:nvPr>
        </p:nvSpPr>
        <p:spPr/>
        <p:txBody>
          <a:bodyPr/>
          <a:lstStyle/>
          <a:p>
            <a:fld id="{1F2188E4-C9DA-4B79-BF7C-F5DC3FEEDA8C}" type="slidenum">
              <a:rPr lang="af-ZA" smtClean="0"/>
              <a:t>‹#›</a:t>
            </a:fld>
            <a:endParaRPr lang="af-ZA"/>
          </a:p>
        </p:txBody>
      </p:sp>
    </p:spTree>
    <p:extLst>
      <p:ext uri="{BB962C8B-B14F-4D97-AF65-F5344CB8AC3E}">
        <p14:creationId xmlns:p14="http://schemas.microsoft.com/office/powerpoint/2010/main" val="3533538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f-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p:cNvSpPr>
            <a:spLocks noGrp="1"/>
          </p:cNvSpPr>
          <p:nvPr>
            <p:ph type="dt" sz="half" idx="10"/>
          </p:nvPr>
        </p:nvSpPr>
        <p:spPr/>
        <p:txBody>
          <a:bodyPr/>
          <a:lstStyle/>
          <a:p>
            <a:fld id="{9BB7B3F0-541F-4E4C-A492-82F8064A2823}" type="datetimeFigureOut">
              <a:rPr lang="af-ZA" smtClean="0"/>
              <a:t>2019-07-13</a:t>
            </a:fld>
            <a:endParaRPr lang="af-ZA"/>
          </a:p>
        </p:txBody>
      </p:sp>
      <p:sp>
        <p:nvSpPr>
          <p:cNvPr id="5" name="Footer Placeholder 4"/>
          <p:cNvSpPr>
            <a:spLocks noGrp="1"/>
          </p:cNvSpPr>
          <p:nvPr>
            <p:ph type="ftr" sz="quarter" idx="11"/>
          </p:nvPr>
        </p:nvSpPr>
        <p:spPr/>
        <p:txBody>
          <a:bodyPr/>
          <a:lstStyle/>
          <a:p>
            <a:endParaRPr lang="af-ZA"/>
          </a:p>
        </p:txBody>
      </p:sp>
      <p:sp>
        <p:nvSpPr>
          <p:cNvPr id="6" name="Slide Number Placeholder 5"/>
          <p:cNvSpPr>
            <a:spLocks noGrp="1"/>
          </p:cNvSpPr>
          <p:nvPr>
            <p:ph type="sldNum" sz="quarter" idx="12"/>
          </p:nvPr>
        </p:nvSpPr>
        <p:spPr/>
        <p:txBody>
          <a:bodyPr/>
          <a:lstStyle/>
          <a:p>
            <a:fld id="{1F2188E4-C9DA-4B79-BF7C-F5DC3FEEDA8C}" type="slidenum">
              <a:rPr lang="af-ZA" smtClean="0"/>
              <a:t>‹#›</a:t>
            </a:fld>
            <a:endParaRPr lang="af-ZA"/>
          </a:p>
        </p:txBody>
      </p:sp>
    </p:spTree>
    <p:extLst>
      <p:ext uri="{BB962C8B-B14F-4D97-AF65-F5344CB8AC3E}">
        <p14:creationId xmlns:p14="http://schemas.microsoft.com/office/powerpoint/2010/main" val="459407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f-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p:cNvSpPr>
            <a:spLocks noGrp="1"/>
          </p:cNvSpPr>
          <p:nvPr>
            <p:ph type="dt" sz="half" idx="10"/>
          </p:nvPr>
        </p:nvSpPr>
        <p:spPr/>
        <p:txBody>
          <a:bodyPr/>
          <a:lstStyle/>
          <a:p>
            <a:fld id="{9BB7B3F0-541F-4E4C-A492-82F8064A2823}" type="datetimeFigureOut">
              <a:rPr lang="af-ZA" smtClean="0"/>
              <a:t>2019-07-13</a:t>
            </a:fld>
            <a:endParaRPr lang="af-ZA"/>
          </a:p>
        </p:txBody>
      </p:sp>
      <p:sp>
        <p:nvSpPr>
          <p:cNvPr id="5" name="Footer Placeholder 4"/>
          <p:cNvSpPr>
            <a:spLocks noGrp="1"/>
          </p:cNvSpPr>
          <p:nvPr>
            <p:ph type="ftr" sz="quarter" idx="11"/>
          </p:nvPr>
        </p:nvSpPr>
        <p:spPr/>
        <p:txBody>
          <a:bodyPr/>
          <a:lstStyle/>
          <a:p>
            <a:endParaRPr lang="af-ZA"/>
          </a:p>
        </p:txBody>
      </p:sp>
      <p:sp>
        <p:nvSpPr>
          <p:cNvPr id="6" name="Slide Number Placeholder 5"/>
          <p:cNvSpPr>
            <a:spLocks noGrp="1"/>
          </p:cNvSpPr>
          <p:nvPr>
            <p:ph type="sldNum" sz="quarter" idx="12"/>
          </p:nvPr>
        </p:nvSpPr>
        <p:spPr/>
        <p:txBody>
          <a:bodyPr/>
          <a:lstStyle/>
          <a:p>
            <a:fld id="{1F2188E4-C9DA-4B79-BF7C-F5DC3FEEDA8C}" type="slidenum">
              <a:rPr lang="af-ZA" smtClean="0"/>
              <a:t>‹#›</a:t>
            </a:fld>
            <a:endParaRPr lang="af-ZA"/>
          </a:p>
        </p:txBody>
      </p:sp>
    </p:spTree>
    <p:extLst>
      <p:ext uri="{BB962C8B-B14F-4D97-AF65-F5344CB8AC3E}">
        <p14:creationId xmlns:p14="http://schemas.microsoft.com/office/powerpoint/2010/main" val="737637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af-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B7B3F0-541F-4E4C-A492-82F8064A2823}" type="datetimeFigureOut">
              <a:rPr lang="af-ZA" smtClean="0"/>
              <a:t>2019-07-13</a:t>
            </a:fld>
            <a:endParaRPr lang="af-ZA"/>
          </a:p>
        </p:txBody>
      </p:sp>
      <p:sp>
        <p:nvSpPr>
          <p:cNvPr id="5" name="Footer Placeholder 4"/>
          <p:cNvSpPr>
            <a:spLocks noGrp="1"/>
          </p:cNvSpPr>
          <p:nvPr>
            <p:ph type="ftr" sz="quarter" idx="11"/>
          </p:nvPr>
        </p:nvSpPr>
        <p:spPr/>
        <p:txBody>
          <a:bodyPr/>
          <a:lstStyle/>
          <a:p>
            <a:endParaRPr lang="af-ZA"/>
          </a:p>
        </p:txBody>
      </p:sp>
      <p:sp>
        <p:nvSpPr>
          <p:cNvPr id="6" name="Slide Number Placeholder 5"/>
          <p:cNvSpPr>
            <a:spLocks noGrp="1"/>
          </p:cNvSpPr>
          <p:nvPr>
            <p:ph type="sldNum" sz="quarter" idx="12"/>
          </p:nvPr>
        </p:nvSpPr>
        <p:spPr/>
        <p:txBody>
          <a:bodyPr/>
          <a:lstStyle/>
          <a:p>
            <a:fld id="{1F2188E4-C9DA-4B79-BF7C-F5DC3FEEDA8C}" type="slidenum">
              <a:rPr lang="af-ZA" smtClean="0"/>
              <a:t>‹#›</a:t>
            </a:fld>
            <a:endParaRPr lang="af-ZA"/>
          </a:p>
        </p:txBody>
      </p:sp>
    </p:spTree>
    <p:extLst>
      <p:ext uri="{BB962C8B-B14F-4D97-AF65-F5344CB8AC3E}">
        <p14:creationId xmlns:p14="http://schemas.microsoft.com/office/powerpoint/2010/main" val="3817651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f-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5" name="Date Placeholder 4"/>
          <p:cNvSpPr>
            <a:spLocks noGrp="1"/>
          </p:cNvSpPr>
          <p:nvPr>
            <p:ph type="dt" sz="half" idx="10"/>
          </p:nvPr>
        </p:nvSpPr>
        <p:spPr/>
        <p:txBody>
          <a:bodyPr/>
          <a:lstStyle/>
          <a:p>
            <a:fld id="{9BB7B3F0-541F-4E4C-A492-82F8064A2823}" type="datetimeFigureOut">
              <a:rPr lang="af-ZA" smtClean="0"/>
              <a:t>2019-07-13</a:t>
            </a:fld>
            <a:endParaRPr lang="af-ZA"/>
          </a:p>
        </p:txBody>
      </p:sp>
      <p:sp>
        <p:nvSpPr>
          <p:cNvPr id="6" name="Footer Placeholder 5"/>
          <p:cNvSpPr>
            <a:spLocks noGrp="1"/>
          </p:cNvSpPr>
          <p:nvPr>
            <p:ph type="ftr" sz="quarter" idx="11"/>
          </p:nvPr>
        </p:nvSpPr>
        <p:spPr/>
        <p:txBody>
          <a:bodyPr/>
          <a:lstStyle/>
          <a:p>
            <a:endParaRPr lang="af-ZA"/>
          </a:p>
        </p:txBody>
      </p:sp>
      <p:sp>
        <p:nvSpPr>
          <p:cNvPr id="7" name="Slide Number Placeholder 6"/>
          <p:cNvSpPr>
            <a:spLocks noGrp="1"/>
          </p:cNvSpPr>
          <p:nvPr>
            <p:ph type="sldNum" sz="quarter" idx="12"/>
          </p:nvPr>
        </p:nvSpPr>
        <p:spPr/>
        <p:txBody>
          <a:bodyPr/>
          <a:lstStyle/>
          <a:p>
            <a:fld id="{1F2188E4-C9DA-4B79-BF7C-F5DC3FEEDA8C}" type="slidenum">
              <a:rPr lang="af-ZA" smtClean="0"/>
              <a:t>‹#›</a:t>
            </a:fld>
            <a:endParaRPr lang="af-ZA"/>
          </a:p>
        </p:txBody>
      </p:sp>
    </p:spTree>
    <p:extLst>
      <p:ext uri="{BB962C8B-B14F-4D97-AF65-F5344CB8AC3E}">
        <p14:creationId xmlns:p14="http://schemas.microsoft.com/office/powerpoint/2010/main" val="3820093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f-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7" name="Date Placeholder 6"/>
          <p:cNvSpPr>
            <a:spLocks noGrp="1"/>
          </p:cNvSpPr>
          <p:nvPr>
            <p:ph type="dt" sz="half" idx="10"/>
          </p:nvPr>
        </p:nvSpPr>
        <p:spPr/>
        <p:txBody>
          <a:bodyPr/>
          <a:lstStyle/>
          <a:p>
            <a:fld id="{9BB7B3F0-541F-4E4C-A492-82F8064A2823}" type="datetimeFigureOut">
              <a:rPr lang="af-ZA" smtClean="0"/>
              <a:t>2019-07-13</a:t>
            </a:fld>
            <a:endParaRPr lang="af-ZA"/>
          </a:p>
        </p:txBody>
      </p:sp>
      <p:sp>
        <p:nvSpPr>
          <p:cNvPr id="8" name="Footer Placeholder 7"/>
          <p:cNvSpPr>
            <a:spLocks noGrp="1"/>
          </p:cNvSpPr>
          <p:nvPr>
            <p:ph type="ftr" sz="quarter" idx="11"/>
          </p:nvPr>
        </p:nvSpPr>
        <p:spPr/>
        <p:txBody>
          <a:bodyPr/>
          <a:lstStyle/>
          <a:p>
            <a:endParaRPr lang="af-ZA"/>
          </a:p>
        </p:txBody>
      </p:sp>
      <p:sp>
        <p:nvSpPr>
          <p:cNvPr id="9" name="Slide Number Placeholder 8"/>
          <p:cNvSpPr>
            <a:spLocks noGrp="1"/>
          </p:cNvSpPr>
          <p:nvPr>
            <p:ph type="sldNum" sz="quarter" idx="12"/>
          </p:nvPr>
        </p:nvSpPr>
        <p:spPr/>
        <p:txBody>
          <a:bodyPr/>
          <a:lstStyle/>
          <a:p>
            <a:fld id="{1F2188E4-C9DA-4B79-BF7C-F5DC3FEEDA8C}" type="slidenum">
              <a:rPr lang="af-ZA" smtClean="0"/>
              <a:t>‹#›</a:t>
            </a:fld>
            <a:endParaRPr lang="af-ZA"/>
          </a:p>
        </p:txBody>
      </p:sp>
    </p:spTree>
    <p:extLst>
      <p:ext uri="{BB962C8B-B14F-4D97-AF65-F5344CB8AC3E}">
        <p14:creationId xmlns:p14="http://schemas.microsoft.com/office/powerpoint/2010/main" val="3349253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f-ZA"/>
          </a:p>
        </p:txBody>
      </p:sp>
      <p:sp>
        <p:nvSpPr>
          <p:cNvPr id="3" name="Date Placeholder 2"/>
          <p:cNvSpPr>
            <a:spLocks noGrp="1"/>
          </p:cNvSpPr>
          <p:nvPr>
            <p:ph type="dt" sz="half" idx="10"/>
          </p:nvPr>
        </p:nvSpPr>
        <p:spPr/>
        <p:txBody>
          <a:bodyPr/>
          <a:lstStyle/>
          <a:p>
            <a:fld id="{9BB7B3F0-541F-4E4C-A492-82F8064A2823}" type="datetimeFigureOut">
              <a:rPr lang="af-ZA" smtClean="0"/>
              <a:t>2019-07-13</a:t>
            </a:fld>
            <a:endParaRPr lang="af-ZA"/>
          </a:p>
        </p:txBody>
      </p:sp>
      <p:sp>
        <p:nvSpPr>
          <p:cNvPr id="4" name="Footer Placeholder 3"/>
          <p:cNvSpPr>
            <a:spLocks noGrp="1"/>
          </p:cNvSpPr>
          <p:nvPr>
            <p:ph type="ftr" sz="quarter" idx="11"/>
          </p:nvPr>
        </p:nvSpPr>
        <p:spPr/>
        <p:txBody>
          <a:bodyPr/>
          <a:lstStyle/>
          <a:p>
            <a:endParaRPr lang="af-ZA"/>
          </a:p>
        </p:txBody>
      </p:sp>
      <p:sp>
        <p:nvSpPr>
          <p:cNvPr id="5" name="Slide Number Placeholder 4"/>
          <p:cNvSpPr>
            <a:spLocks noGrp="1"/>
          </p:cNvSpPr>
          <p:nvPr>
            <p:ph type="sldNum" sz="quarter" idx="12"/>
          </p:nvPr>
        </p:nvSpPr>
        <p:spPr/>
        <p:txBody>
          <a:bodyPr/>
          <a:lstStyle/>
          <a:p>
            <a:fld id="{1F2188E4-C9DA-4B79-BF7C-F5DC3FEEDA8C}" type="slidenum">
              <a:rPr lang="af-ZA" smtClean="0"/>
              <a:t>‹#›</a:t>
            </a:fld>
            <a:endParaRPr lang="af-ZA"/>
          </a:p>
        </p:txBody>
      </p:sp>
    </p:spTree>
    <p:extLst>
      <p:ext uri="{BB962C8B-B14F-4D97-AF65-F5344CB8AC3E}">
        <p14:creationId xmlns:p14="http://schemas.microsoft.com/office/powerpoint/2010/main" val="405039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7B3F0-541F-4E4C-A492-82F8064A2823}" type="datetimeFigureOut">
              <a:rPr lang="af-ZA" smtClean="0"/>
              <a:t>2019-07-13</a:t>
            </a:fld>
            <a:endParaRPr lang="af-ZA"/>
          </a:p>
        </p:txBody>
      </p:sp>
      <p:sp>
        <p:nvSpPr>
          <p:cNvPr id="3" name="Footer Placeholder 2"/>
          <p:cNvSpPr>
            <a:spLocks noGrp="1"/>
          </p:cNvSpPr>
          <p:nvPr>
            <p:ph type="ftr" sz="quarter" idx="11"/>
          </p:nvPr>
        </p:nvSpPr>
        <p:spPr/>
        <p:txBody>
          <a:bodyPr/>
          <a:lstStyle/>
          <a:p>
            <a:endParaRPr lang="af-ZA"/>
          </a:p>
        </p:txBody>
      </p:sp>
      <p:sp>
        <p:nvSpPr>
          <p:cNvPr id="4" name="Slide Number Placeholder 3"/>
          <p:cNvSpPr>
            <a:spLocks noGrp="1"/>
          </p:cNvSpPr>
          <p:nvPr>
            <p:ph type="sldNum" sz="quarter" idx="12"/>
          </p:nvPr>
        </p:nvSpPr>
        <p:spPr/>
        <p:txBody>
          <a:bodyPr/>
          <a:lstStyle/>
          <a:p>
            <a:fld id="{1F2188E4-C9DA-4B79-BF7C-F5DC3FEEDA8C}" type="slidenum">
              <a:rPr lang="af-ZA" smtClean="0"/>
              <a:t>‹#›</a:t>
            </a:fld>
            <a:endParaRPr lang="af-ZA"/>
          </a:p>
        </p:txBody>
      </p:sp>
    </p:spTree>
    <p:extLst>
      <p:ext uri="{BB962C8B-B14F-4D97-AF65-F5344CB8AC3E}">
        <p14:creationId xmlns:p14="http://schemas.microsoft.com/office/powerpoint/2010/main" val="2337303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af-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B7B3F0-541F-4E4C-A492-82F8064A2823}" type="datetimeFigureOut">
              <a:rPr lang="af-ZA" smtClean="0"/>
              <a:t>2019-07-13</a:t>
            </a:fld>
            <a:endParaRPr lang="af-ZA"/>
          </a:p>
        </p:txBody>
      </p:sp>
      <p:sp>
        <p:nvSpPr>
          <p:cNvPr id="6" name="Footer Placeholder 5"/>
          <p:cNvSpPr>
            <a:spLocks noGrp="1"/>
          </p:cNvSpPr>
          <p:nvPr>
            <p:ph type="ftr" sz="quarter" idx="11"/>
          </p:nvPr>
        </p:nvSpPr>
        <p:spPr/>
        <p:txBody>
          <a:bodyPr/>
          <a:lstStyle/>
          <a:p>
            <a:endParaRPr lang="af-ZA"/>
          </a:p>
        </p:txBody>
      </p:sp>
      <p:sp>
        <p:nvSpPr>
          <p:cNvPr id="7" name="Slide Number Placeholder 6"/>
          <p:cNvSpPr>
            <a:spLocks noGrp="1"/>
          </p:cNvSpPr>
          <p:nvPr>
            <p:ph type="sldNum" sz="quarter" idx="12"/>
          </p:nvPr>
        </p:nvSpPr>
        <p:spPr/>
        <p:txBody>
          <a:bodyPr/>
          <a:lstStyle/>
          <a:p>
            <a:fld id="{1F2188E4-C9DA-4B79-BF7C-F5DC3FEEDA8C}" type="slidenum">
              <a:rPr lang="af-ZA" smtClean="0"/>
              <a:t>‹#›</a:t>
            </a:fld>
            <a:endParaRPr lang="af-ZA"/>
          </a:p>
        </p:txBody>
      </p:sp>
    </p:spTree>
    <p:extLst>
      <p:ext uri="{BB962C8B-B14F-4D97-AF65-F5344CB8AC3E}">
        <p14:creationId xmlns:p14="http://schemas.microsoft.com/office/powerpoint/2010/main" val="2918842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af-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f-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B7B3F0-541F-4E4C-A492-82F8064A2823}" type="datetimeFigureOut">
              <a:rPr lang="af-ZA" smtClean="0"/>
              <a:t>2019-07-13</a:t>
            </a:fld>
            <a:endParaRPr lang="af-ZA"/>
          </a:p>
        </p:txBody>
      </p:sp>
      <p:sp>
        <p:nvSpPr>
          <p:cNvPr id="6" name="Footer Placeholder 5"/>
          <p:cNvSpPr>
            <a:spLocks noGrp="1"/>
          </p:cNvSpPr>
          <p:nvPr>
            <p:ph type="ftr" sz="quarter" idx="11"/>
          </p:nvPr>
        </p:nvSpPr>
        <p:spPr/>
        <p:txBody>
          <a:bodyPr/>
          <a:lstStyle/>
          <a:p>
            <a:endParaRPr lang="af-ZA"/>
          </a:p>
        </p:txBody>
      </p:sp>
      <p:sp>
        <p:nvSpPr>
          <p:cNvPr id="7" name="Slide Number Placeholder 6"/>
          <p:cNvSpPr>
            <a:spLocks noGrp="1"/>
          </p:cNvSpPr>
          <p:nvPr>
            <p:ph type="sldNum" sz="quarter" idx="12"/>
          </p:nvPr>
        </p:nvSpPr>
        <p:spPr/>
        <p:txBody>
          <a:bodyPr/>
          <a:lstStyle/>
          <a:p>
            <a:fld id="{1F2188E4-C9DA-4B79-BF7C-F5DC3FEEDA8C}" type="slidenum">
              <a:rPr lang="af-ZA" smtClean="0"/>
              <a:t>‹#›</a:t>
            </a:fld>
            <a:endParaRPr lang="af-ZA"/>
          </a:p>
        </p:txBody>
      </p:sp>
    </p:spTree>
    <p:extLst>
      <p:ext uri="{BB962C8B-B14F-4D97-AF65-F5344CB8AC3E}">
        <p14:creationId xmlns:p14="http://schemas.microsoft.com/office/powerpoint/2010/main" val="2585454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af-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B7B3F0-541F-4E4C-A492-82F8064A2823}" type="datetimeFigureOut">
              <a:rPr lang="af-ZA" smtClean="0"/>
              <a:t>2019-07-13</a:t>
            </a:fld>
            <a:endParaRPr lang="af-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f-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188E4-C9DA-4B79-BF7C-F5DC3FEEDA8C}" type="slidenum">
              <a:rPr lang="af-ZA" smtClean="0"/>
              <a:t>‹#›</a:t>
            </a:fld>
            <a:endParaRPr lang="af-ZA"/>
          </a:p>
        </p:txBody>
      </p:sp>
    </p:spTree>
    <p:extLst>
      <p:ext uri="{BB962C8B-B14F-4D97-AF65-F5344CB8AC3E}">
        <p14:creationId xmlns:p14="http://schemas.microsoft.com/office/powerpoint/2010/main" val="4213502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f-Z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microsoft.com/office/2007/relationships/hdphoto" Target="../media/hdphoto1.wdp"/><Relationship Id="rId7"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colourbox.com/preview/6876096-illustration-of-a-kids-playing-in-the-gard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693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5024109"/>
            <a:ext cx="7772400" cy="1470025"/>
          </a:xfrm>
        </p:spPr>
        <p:txBody>
          <a:bodyPr/>
          <a:lstStyle/>
          <a:p>
            <a:r>
              <a:rPr lang="en-ZA" b="1" dirty="0" err="1">
                <a:solidFill>
                  <a:schemeClr val="bg1"/>
                </a:solidFill>
              </a:rPr>
              <a:t>Kinderspeletjies</a:t>
            </a:r>
            <a:br>
              <a:rPr lang="en-ZA" b="1" dirty="0">
                <a:solidFill>
                  <a:schemeClr val="bg1"/>
                </a:solidFill>
              </a:rPr>
            </a:br>
            <a:r>
              <a:rPr lang="en-ZA" b="1" dirty="0" err="1">
                <a:solidFill>
                  <a:schemeClr val="bg1"/>
                </a:solidFill>
              </a:rPr>
              <a:t>Jaco</a:t>
            </a:r>
            <a:r>
              <a:rPr lang="en-ZA" b="1" dirty="0">
                <a:solidFill>
                  <a:schemeClr val="bg1"/>
                </a:solidFill>
              </a:rPr>
              <a:t> Jacobs</a:t>
            </a:r>
            <a:endParaRPr lang="af-ZA" b="1" dirty="0">
              <a:solidFill>
                <a:schemeClr val="bg1"/>
              </a:solidFill>
            </a:endParaRPr>
          </a:p>
        </p:txBody>
      </p:sp>
      <p:sp>
        <p:nvSpPr>
          <p:cNvPr id="4" name="Rectangle 3"/>
          <p:cNvSpPr/>
          <p:nvPr/>
        </p:nvSpPr>
        <p:spPr>
          <a:xfrm>
            <a:off x="11281" y="0"/>
            <a:ext cx="792088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t>Take out a green and red (pen/</a:t>
            </a:r>
            <a:r>
              <a:rPr lang="en-ZA" sz="2400" b="1" dirty="0" err="1"/>
              <a:t>kokie</a:t>
            </a:r>
            <a:r>
              <a:rPr lang="en-ZA" sz="2400" b="1" dirty="0"/>
              <a:t>/pencil/fine liner).</a:t>
            </a:r>
          </a:p>
          <a:p>
            <a:pPr algn="ctr"/>
            <a:r>
              <a:rPr lang="en-ZA" sz="2400" b="1" dirty="0"/>
              <a:t>You are allowed to use colours to take notes. </a:t>
            </a:r>
            <a:endParaRPr lang="af-ZA" sz="2400" b="1" dirty="0"/>
          </a:p>
        </p:txBody>
      </p:sp>
    </p:spTree>
    <p:extLst>
      <p:ext uri="{BB962C8B-B14F-4D97-AF65-F5344CB8AC3E}">
        <p14:creationId xmlns:p14="http://schemas.microsoft.com/office/powerpoint/2010/main" val="2314272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3" y="188640"/>
            <a:ext cx="8928992" cy="922114"/>
          </a:xfrm>
        </p:spPr>
        <p:style>
          <a:lnRef idx="3">
            <a:schemeClr val="lt1"/>
          </a:lnRef>
          <a:fillRef idx="1">
            <a:schemeClr val="dk1"/>
          </a:fillRef>
          <a:effectRef idx="1">
            <a:schemeClr val="dk1"/>
          </a:effectRef>
          <a:fontRef idx="minor">
            <a:schemeClr val="lt1"/>
          </a:fontRef>
        </p:style>
        <p:txBody>
          <a:bodyPr>
            <a:noAutofit/>
          </a:bodyPr>
          <a:lstStyle/>
          <a:p>
            <a:r>
              <a:rPr lang="en-ZA" sz="3200" dirty="0"/>
              <a:t>Write the following English translations above the Afrikaans words:</a:t>
            </a:r>
            <a:endParaRPr lang="af-ZA" sz="3200" dirty="0"/>
          </a:p>
        </p:txBody>
      </p:sp>
      <p:sp>
        <p:nvSpPr>
          <p:cNvPr id="3" name="Content Placeholder 2"/>
          <p:cNvSpPr>
            <a:spLocks noGrp="1"/>
          </p:cNvSpPr>
          <p:nvPr>
            <p:ph sz="half" idx="1"/>
          </p:nvPr>
        </p:nvSpPr>
        <p:spPr>
          <a:xfrm>
            <a:off x="1979712" y="1700808"/>
            <a:ext cx="4752528" cy="4525963"/>
          </a:xfrm>
        </p:spPr>
        <p:txBody>
          <a:bodyPr>
            <a:normAutofit/>
          </a:bodyPr>
          <a:lstStyle/>
          <a:p>
            <a:pPr marL="0" indent="0">
              <a:buNone/>
            </a:pPr>
            <a:r>
              <a:rPr lang="en-ZA" dirty="0" err="1"/>
              <a:t>Reël</a:t>
            </a:r>
            <a:r>
              <a:rPr lang="en-ZA" dirty="0"/>
              <a:t> 2: my old boy</a:t>
            </a:r>
          </a:p>
          <a:p>
            <a:pPr marL="0" indent="0">
              <a:buNone/>
            </a:pPr>
            <a:r>
              <a:rPr lang="en-ZA" dirty="0" err="1"/>
              <a:t>Reël</a:t>
            </a:r>
            <a:r>
              <a:rPr lang="en-ZA" dirty="0"/>
              <a:t> 4:  those days</a:t>
            </a:r>
          </a:p>
          <a:p>
            <a:pPr marL="0" indent="0">
              <a:buNone/>
            </a:pPr>
            <a:r>
              <a:rPr lang="en-ZA" dirty="0" err="1"/>
              <a:t>Reël</a:t>
            </a:r>
            <a:r>
              <a:rPr lang="en-ZA" dirty="0"/>
              <a:t> 8:  stone-dead</a:t>
            </a:r>
          </a:p>
          <a:p>
            <a:pPr marL="0" indent="0">
              <a:buNone/>
            </a:pPr>
            <a:r>
              <a:rPr lang="en-ZA" dirty="0" err="1"/>
              <a:t>Reël</a:t>
            </a:r>
            <a:r>
              <a:rPr lang="en-ZA" dirty="0"/>
              <a:t> 8:  to be bored</a:t>
            </a:r>
          </a:p>
          <a:p>
            <a:pPr marL="0" indent="0">
              <a:buNone/>
            </a:pPr>
            <a:r>
              <a:rPr lang="en-ZA" dirty="0" err="1"/>
              <a:t>Reël</a:t>
            </a:r>
            <a:r>
              <a:rPr lang="en-ZA" dirty="0"/>
              <a:t> 23:  sitting spellbound</a:t>
            </a:r>
          </a:p>
          <a:p>
            <a:pPr marL="0" indent="0">
              <a:buNone/>
            </a:pPr>
            <a:r>
              <a:rPr lang="en-ZA" dirty="0" err="1"/>
              <a:t>Reël</a:t>
            </a:r>
            <a:r>
              <a:rPr lang="en-ZA" dirty="0"/>
              <a:t> 23:  determined</a:t>
            </a:r>
          </a:p>
          <a:p>
            <a:pPr marL="0" indent="0">
              <a:buNone/>
            </a:pPr>
            <a:r>
              <a:rPr lang="en-ZA" dirty="0" err="1"/>
              <a:t>Reël</a:t>
            </a:r>
            <a:r>
              <a:rPr lang="en-ZA" dirty="0"/>
              <a:t> 24:  “</a:t>
            </a:r>
            <a:r>
              <a:rPr lang="en-ZA" dirty="0" err="1"/>
              <a:t>hoë</a:t>
            </a:r>
            <a:r>
              <a:rPr lang="en-ZA" dirty="0"/>
              <a:t> telling”</a:t>
            </a:r>
            <a:endParaRPr lang="af-ZA" dirty="0"/>
          </a:p>
        </p:txBody>
      </p:sp>
    </p:spTree>
    <p:extLst>
      <p:ext uri="{BB962C8B-B14F-4D97-AF65-F5344CB8AC3E}">
        <p14:creationId xmlns:p14="http://schemas.microsoft.com/office/powerpoint/2010/main" val="1346654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94831" y="0"/>
            <a:ext cx="2051720" cy="620688"/>
          </a:xfrm>
        </p:spPr>
        <p:txBody>
          <a:bodyPr>
            <a:noAutofit/>
          </a:bodyPr>
          <a:lstStyle/>
          <a:p>
            <a:pPr algn="l"/>
            <a:r>
              <a:rPr lang="en-ZA" sz="4000" dirty="0" err="1"/>
              <a:t>Strofe</a:t>
            </a:r>
            <a:r>
              <a:rPr lang="en-ZA" sz="4000" dirty="0"/>
              <a:t> 1</a:t>
            </a:r>
            <a:endParaRPr lang="af-ZA" sz="4000" dirty="0"/>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961" t="2449" b="51253"/>
          <a:stretch/>
        </p:blipFill>
        <p:spPr bwMode="auto">
          <a:xfrm>
            <a:off x="611560" y="1988840"/>
            <a:ext cx="5730665"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644008" y="1988840"/>
            <a:ext cx="432048" cy="432048"/>
          </a:xfrm>
          <a:prstGeom prst="ellipse">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6" name="Rounded Rectangle 5"/>
          <p:cNvSpPr/>
          <p:nvPr/>
        </p:nvSpPr>
        <p:spPr>
          <a:xfrm>
            <a:off x="611560" y="224644"/>
            <a:ext cx="5976664" cy="1116124"/>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400" b="1" dirty="0" err="1"/>
              <a:t>Funksie</a:t>
            </a:r>
            <a:r>
              <a:rPr lang="en-ZA" sz="2400" b="1" dirty="0"/>
              <a:t> van </a:t>
            </a:r>
            <a:r>
              <a:rPr lang="en-ZA" sz="2400" b="1" dirty="0" err="1"/>
              <a:t>dubbelpunt</a:t>
            </a:r>
            <a:r>
              <a:rPr lang="en-ZA" sz="2400" b="1" dirty="0"/>
              <a:t>:  ‘n </a:t>
            </a:r>
            <a:r>
              <a:rPr lang="en-ZA" sz="2400" b="1" dirty="0" err="1"/>
              <a:t>Verduideliking</a:t>
            </a:r>
            <a:r>
              <a:rPr lang="en-ZA" sz="2400" b="1" dirty="0"/>
              <a:t> </a:t>
            </a:r>
            <a:r>
              <a:rPr lang="en-ZA" sz="2400" b="1" dirty="0" err="1"/>
              <a:t>volg</a:t>
            </a:r>
            <a:r>
              <a:rPr lang="en-ZA" sz="2400" b="1" dirty="0"/>
              <a:t> van  wat die </a:t>
            </a:r>
            <a:r>
              <a:rPr lang="en-ZA" sz="2400" b="1" dirty="0" err="1"/>
              <a:t>oupa</a:t>
            </a:r>
            <a:r>
              <a:rPr lang="en-ZA" sz="2400" b="1" dirty="0"/>
              <a:t> </a:t>
            </a:r>
            <a:r>
              <a:rPr lang="en-ZA" sz="2400" b="1" dirty="0" err="1"/>
              <a:t>sê</a:t>
            </a:r>
            <a:r>
              <a:rPr lang="en-ZA" sz="2400" b="1" dirty="0"/>
              <a:t> wat die </a:t>
            </a:r>
            <a:r>
              <a:rPr lang="en-ZA" sz="2400" b="1" dirty="0" err="1"/>
              <a:t>seun</a:t>
            </a:r>
            <a:r>
              <a:rPr lang="en-ZA" sz="2400" b="1" dirty="0"/>
              <a:t> </a:t>
            </a:r>
            <a:r>
              <a:rPr lang="en-ZA" sz="2400" b="1" dirty="0" err="1"/>
              <a:t>haat</a:t>
            </a:r>
            <a:r>
              <a:rPr lang="en-ZA" sz="2400" b="1" dirty="0"/>
              <a:t>.</a:t>
            </a:r>
          </a:p>
        </p:txBody>
      </p:sp>
      <p:cxnSp>
        <p:nvCxnSpPr>
          <p:cNvPr id="8" name="Straight Arrow Connector 7"/>
          <p:cNvCxnSpPr>
            <a:stCxn id="5" idx="0"/>
            <a:endCxn id="6" idx="2"/>
          </p:cNvCxnSpPr>
          <p:nvPr/>
        </p:nvCxnSpPr>
        <p:spPr>
          <a:xfrm flipH="1" flipV="1">
            <a:off x="3599892" y="1340768"/>
            <a:ext cx="1260140" cy="648072"/>
          </a:xfrm>
          <a:prstGeom prst="straightConnector1">
            <a:avLst/>
          </a:prstGeom>
          <a:ln w="28575">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55576" y="2348880"/>
            <a:ext cx="5586649" cy="1872208"/>
          </a:xfrm>
          <a:prstGeom prst="rect">
            <a:avLst/>
          </a:prstGeom>
          <a:noFill/>
          <a:ln w="76200"/>
        </p:spPr>
        <p:style>
          <a:lnRef idx="2">
            <a:schemeClr val="accent4"/>
          </a:lnRef>
          <a:fillRef idx="1">
            <a:schemeClr val="lt1"/>
          </a:fillRef>
          <a:effectRef idx="0">
            <a:schemeClr val="accent4"/>
          </a:effectRef>
          <a:fontRef idx="minor">
            <a:schemeClr val="dk1"/>
          </a:fontRef>
        </p:style>
        <p:txBody>
          <a:bodyPr rtlCol="0" anchor="ctr"/>
          <a:lstStyle/>
          <a:p>
            <a:pPr algn="ctr"/>
            <a:endParaRPr lang="af-ZA"/>
          </a:p>
        </p:txBody>
      </p:sp>
      <p:sp>
        <p:nvSpPr>
          <p:cNvPr id="10" name="Rounded Rectangle 9"/>
          <p:cNvSpPr/>
          <p:nvPr/>
        </p:nvSpPr>
        <p:spPr>
          <a:xfrm>
            <a:off x="6579594" y="2264276"/>
            <a:ext cx="2448272" cy="100811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2400" b="1" dirty="0" err="1"/>
              <a:t>Oupa</a:t>
            </a:r>
            <a:r>
              <a:rPr lang="en-ZA" sz="2400" b="1" dirty="0"/>
              <a:t> se </a:t>
            </a:r>
            <a:r>
              <a:rPr lang="en-ZA" sz="2400" b="1" dirty="0" err="1"/>
              <a:t>direkte</a:t>
            </a:r>
            <a:r>
              <a:rPr lang="en-ZA" sz="2400" b="1" dirty="0"/>
              <a:t> </a:t>
            </a:r>
            <a:r>
              <a:rPr lang="en-ZA" sz="2400" b="1" dirty="0" err="1"/>
              <a:t>woorde</a:t>
            </a:r>
            <a:r>
              <a:rPr lang="en-ZA" sz="2400" b="1" dirty="0"/>
              <a:t>.</a:t>
            </a:r>
            <a:endParaRPr lang="af-ZA" sz="2400" b="1" dirty="0"/>
          </a:p>
        </p:txBody>
      </p:sp>
      <p:cxnSp>
        <p:nvCxnSpPr>
          <p:cNvPr id="12" name="Straight Arrow Connector 11"/>
          <p:cNvCxnSpPr>
            <a:stCxn id="9" idx="3"/>
            <a:endCxn id="10" idx="1"/>
          </p:cNvCxnSpPr>
          <p:nvPr/>
        </p:nvCxnSpPr>
        <p:spPr>
          <a:xfrm flipV="1">
            <a:off x="6342225" y="2768332"/>
            <a:ext cx="237369" cy="516652"/>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2142" y="3573016"/>
            <a:ext cx="2543175"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descr="http://i.istockimg.com/file_thumbview_approve/27285683/6/stock-photo-27285683-grandfather-giving-advice-to-teenage-grandson.jpg"/>
          <p:cNvPicPr>
            <a:picLocks noChangeAspect="1" noChangeArrowheads="1"/>
          </p:cNvPicPr>
          <p:nvPr/>
        </p:nvPicPr>
        <p:blipFill rotWithShape="1">
          <a:blip r:embed="rId4">
            <a:extLst>
              <a:ext uri="{28A0092B-C50C-407E-A947-70E740481C1C}">
                <a14:useLocalDpi xmlns:a14="http://schemas.microsoft.com/office/drawing/2010/main" val="0"/>
              </a:ext>
            </a:extLst>
          </a:blip>
          <a:srcRect l="20067" t="7039" r="23907" b="32905"/>
          <a:stretch/>
        </p:blipFill>
        <p:spPr bwMode="auto">
          <a:xfrm>
            <a:off x="86756" y="5030478"/>
            <a:ext cx="2491631" cy="176781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1332571" y="4886101"/>
            <a:ext cx="37434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722712" y="5201373"/>
            <a:ext cx="3619513" cy="713011"/>
          </a:xfrm>
          <a:prstGeom prst="roundRect">
            <a:avLst/>
          </a:prstGeom>
          <a:solidFill>
            <a:srgbClr val="FE74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300" b="1" dirty="0"/>
              <a:t>Getting ready to be bored to death by grandpa.</a:t>
            </a:r>
            <a:endParaRPr lang="af-ZA" sz="2300" b="1" dirty="0"/>
          </a:p>
        </p:txBody>
      </p:sp>
      <p:cxnSp>
        <p:nvCxnSpPr>
          <p:cNvPr id="17" name="Straight Arrow Connector 16"/>
          <p:cNvCxnSpPr>
            <a:stCxn id="15" idx="0"/>
          </p:cNvCxnSpPr>
          <p:nvPr/>
        </p:nvCxnSpPr>
        <p:spPr>
          <a:xfrm flipH="1" flipV="1">
            <a:off x="3476892" y="4886101"/>
            <a:ext cx="1055577" cy="3152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998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20072" y="0"/>
            <a:ext cx="3926479" cy="620688"/>
          </a:xfrm>
        </p:spPr>
        <p:txBody>
          <a:bodyPr>
            <a:noAutofit/>
          </a:bodyPr>
          <a:lstStyle/>
          <a:p>
            <a:pPr algn="l"/>
            <a:r>
              <a:rPr lang="en-ZA" sz="4000" dirty="0" err="1"/>
              <a:t>Strofe</a:t>
            </a:r>
            <a:r>
              <a:rPr lang="en-ZA" sz="4000" dirty="0"/>
              <a:t> 1 (</a:t>
            </a:r>
            <a:r>
              <a:rPr lang="en-ZA" sz="4000" dirty="0" err="1"/>
              <a:t>vervolg</a:t>
            </a:r>
            <a:r>
              <a:rPr lang="en-ZA" sz="4000" dirty="0"/>
              <a:t>)</a:t>
            </a:r>
            <a:endParaRPr lang="af-ZA" sz="4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191" y="1617519"/>
            <a:ext cx="5645784" cy="2786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358326" y="1440519"/>
            <a:ext cx="5586649" cy="3140609"/>
          </a:xfrm>
          <a:prstGeom prst="rect">
            <a:avLst/>
          </a:prstGeom>
          <a:noFill/>
          <a:ln w="76200"/>
        </p:spPr>
        <p:style>
          <a:lnRef idx="2">
            <a:schemeClr val="accent4"/>
          </a:lnRef>
          <a:fillRef idx="1">
            <a:schemeClr val="lt1"/>
          </a:fillRef>
          <a:effectRef idx="0">
            <a:schemeClr val="accent4"/>
          </a:effectRef>
          <a:fontRef idx="minor">
            <a:schemeClr val="dk1"/>
          </a:fontRef>
        </p:style>
        <p:txBody>
          <a:bodyPr rtlCol="0" anchor="ctr"/>
          <a:lstStyle/>
          <a:p>
            <a:pPr algn="ctr"/>
            <a:endParaRPr lang="af-ZA"/>
          </a:p>
        </p:txBody>
      </p:sp>
      <p:sp>
        <p:nvSpPr>
          <p:cNvPr id="13" name="Rounded Rectangle 12"/>
          <p:cNvSpPr/>
          <p:nvPr/>
        </p:nvSpPr>
        <p:spPr>
          <a:xfrm>
            <a:off x="358326" y="22063"/>
            <a:ext cx="2448272" cy="8892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2400" b="1" dirty="0" err="1"/>
              <a:t>Oupa</a:t>
            </a:r>
            <a:r>
              <a:rPr lang="en-ZA" sz="2400" b="1" dirty="0"/>
              <a:t> se </a:t>
            </a:r>
            <a:r>
              <a:rPr lang="en-ZA" sz="2400" b="1" dirty="0" err="1"/>
              <a:t>direkte</a:t>
            </a:r>
            <a:r>
              <a:rPr lang="en-ZA" sz="2400" b="1" dirty="0"/>
              <a:t> </a:t>
            </a:r>
            <a:r>
              <a:rPr lang="en-ZA" sz="2400" b="1" dirty="0" err="1"/>
              <a:t>woorde</a:t>
            </a:r>
            <a:r>
              <a:rPr lang="en-ZA" sz="2400" b="1" dirty="0"/>
              <a:t>.</a:t>
            </a:r>
            <a:endParaRPr lang="af-ZA" sz="2400" b="1" dirty="0"/>
          </a:p>
        </p:txBody>
      </p:sp>
      <p:cxnSp>
        <p:nvCxnSpPr>
          <p:cNvPr id="14" name="Straight Arrow Connector 13"/>
          <p:cNvCxnSpPr>
            <a:stCxn id="11" idx="0"/>
            <a:endCxn id="13" idx="2"/>
          </p:cNvCxnSpPr>
          <p:nvPr/>
        </p:nvCxnSpPr>
        <p:spPr>
          <a:xfrm flipH="1" flipV="1">
            <a:off x="1582462" y="911351"/>
            <a:ext cx="1569189" cy="52916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582462" y="2636912"/>
            <a:ext cx="1045322" cy="373911"/>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24" name="Rectangle 23"/>
          <p:cNvSpPr/>
          <p:nvPr/>
        </p:nvSpPr>
        <p:spPr>
          <a:xfrm>
            <a:off x="2915816" y="2602356"/>
            <a:ext cx="1368152" cy="408467"/>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25" name="Rectangle 24"/>
          <p:cNvSpPr/>
          <p:nvPr/>
        </p:nvSpPr>
        <p:spPr>
          <a:xfrm>
            <a:off x="986706" y="3005580"/>
            <a:ext cx="1929109" cy="408467"/>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26" name="Rectangle 25"/>
          <p:cNvSpPr/>
          <p:nvPr/>
        </p:nvSpPr>
        <p:spPr>
          <a:xfrm>
            <a:off x="3347864" y="2976267"/>
            <a:ext cx="1045322" cy="373911"/>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27" name="Rectangle 26"/>
          <p:cNvSpPr/>
          <p:nvPr/>
        </p:nvSpPr>
        <p:spPr>
          <a:xfrm>
            <a:off x="3402960" y="3645024"/>
            <a:ext cx="2033135" cy="373911"/>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28" name="Rectangle 27"/>
          <p:cNvSpPr/>
          <p:nvPr/>
        </p:nvSpPr>
        <p:spPr>
          <a:xfrm>
            <a:off x="1350488" y="4031225"/>
            <a:ext cx="2249404" cy="373911"/>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29" name="Rectangle 28"/>
          <p:cNvSpPr/>
          <p:nvPr/>
        </p:nvSpPr>
        <p:spPr>
          <a:xfrm>
            <a:off x="5228722" y="2602356"/>
            <a:ext cx="3888432" cy="864096"/>
          </a:xfrm>
          <a:prstGeom prst="rect">
            <a:avLst/>
          </a:prstGeom>
          <a:solidFill>
            <a:srgbClr val="FF0066"/>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err="1">
                <a:solidFill>
                  <a:schemeClr val="bg1"/>
                </a:solidFill>
              </a:rPr>
              <a:t>Speletjies</a:t>
            </a:r>
            <a:r>
              <a:rPr lang="en-ZA" sz="2400" b="1" dirty="0">
                <a:solidFill>
                  <a:schemeClr val="bg1"/>
                </a:solidFill>
              </a:rPr>
              <a:t> wat </a:t>
            </a:r>
            <a:r>
              <a:rPr lang="en-ZA" sz="2400" b="1" dirty="0" err="1">
                <a:solidFill>
                  <a:schemeClr val="bg1"/>
                </a:solidFill>
              </a:rPr>
              <a:t>oupa</a:t>
            </a:r>
            <a:r>
              <a:rPr lang="en-ZA" sz="2400" b="1" dirty="0">
                <a:solidFill>
                  <a:schemeClr val="bg1"/>
                </a:solidFill>
              </a:rPr>
              <a:t> </a:t>
            </a:r>
            <a:r>
              <a:rPr lang="en-ZA" sz="2400" b="1" dirty="0" err="1">
                <a:solidFill>
                  <a:schemeClr val="bg1"/>
                </a:solidFill>
              </a:rPr>
              <a:t>gespeel</a:t>
            </a:r>
            <a:r>
              <a:rPr lang="en-ZA" sz="2400" b="1" dirty="0">
                <a:solidFill>
                  <a:schemeClr val="bg1"/>
                </a:solidFill>
              </a:rPr>
              <a:t> het as kind.</a:t>
            </a:r>
            <a:endParaRPr lang="af-ZA" sz="2400" b="1" dirty="0">
              <a:solidFill>
                <a:schemeClr val="bg1"/>
              </a:solidFill>
            </a:endParaRPr>
          </a:p>
        </p:txBody>
      </p:sp>
    </p:spTree>
    <p:extLst>
      <p:ext uri="{BB962C8B-B14F-4D97-AF65-F5344CB8AC3E}">
        <p14:creationId xmlns:p14="http://schemas.microsoft.com/office/powerpoint/2010/main" val="2379209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dk1"/>
          </a:fillRef>
          <a:effectRef idx="1">
            <a:schemeClr val="dk1"/>
          </a:effectRef>
          <a:fontRef idx="minor">
            <a:schemeClr val="lt1"/>
          </a:fontRef>
        </p:style>
        <p:txBody>
          <a:bodyPr>
            <a:normAutofit/>
          </a:bodyPr>
          <a:lstStyle/>
          <a:p>
            <a:r>
              <a:rPr lang="en-ZA" dirty="0" err="1"/>
              <a:t>Watter</a:t>
            </a:r>
            <a:r>
              <a:rPr lang="en-ZA" dirty="0"/>
              <a:t> </a:t>
            </a:r>
            <a:r>
              <a:rPr lang="en-ZA" dirty="0" err="1"/>
              <a:t>speletjie</a:t>
            </a:r>
            <a:r>
              <a:rPr lang="en-ZA" dirty="0"/>
              <a:t> is </a:t>
            </a:r>
            <a:r>
              <a:rPr lang="en-ZA" dirty="0" err="1"/>
              <a:t>dit</a:t>
            </a:r>
            <a:r>
              <a:rPr lang="en-ZA" dirty="0"/>
              <a:t>?</a:t>
            </a:r>
            <a:endParaRPr lang="af-ZA" dirty="0"/>
          </a:p>
        </p:txBody>
      </p:sp>
      <p:sp>
        <p:nvSpPr>
          <p:cNvPr id="3" name="Content Placeholder 2"/>
          <p:cNvSpPr>
            <a:spLocks noGrp="1"/>
          </p:cNvSpPr>
          <p:nvPr>
            <p:ph sz="half" idx="1"/>
          </p:nvPr>
        </p:nvSpPr>
        <p:spPr>
          <a:xfrm>
            <a:off x="457200" y="1600200"/>
            <a:ext cx="3610744" cy="5069160"/>
          </a:xfrm>
        </p:spPr>
        <p:txBody>
          <a:bodyPr>
            <a:normAutofit fontScale="92500" lnSpcReduction="20000"/>
          </a:bodyPr>
          <a:lstStyle/>
          <a:p>
            <a:pPr marL="514350" indent="-514350">
              <a:lnSpc>
                <a:spcPct val="150000"/>
              </a:lnSpc>
              <a:buFont typeface="+mj-lt"/>
              <a:buAutoNum type="arabicPeriod"/>
            </a:pPr>
            <a:r>
              <a:rPr lang="en-ZA" dirty="0" err="1"/>
              <a:t>Vroteier</a:t>
            </a:r>
            <a:endParaRPr lang="en-ZA" dirty="0"/>
          </a:p>
          <a:p>
            <a:pPr marL="514350" indent="-514350">
              <a:lnSpc>
                <a:spcPct val="150000"/>
              </a:lnSpc>
              <a:buFont typeface="+mj-lt"/>
              <a:buAutoNum type="arabicPeriod"/>
            </a:pPr>
            <a:r>
              <a:rPr lang="en-ZA" dirty="0" err="1"/>
              <a:t>Blikaspaai</a:t>
            </a:r>
            <a:endParaRPr lang="en-ZA" dirty="0"/>
          </a:p>
          <a:p>
            <a:pPr marL="514350" indent="-514350">
              <a:lnSpc>
                <a:spcPct val="150000"/>
              </a:lnSpc>
              <a:buFont typeface="+mj-lt"/>
              <a:buAutoNum type="arabicPeriod"/>
            </a:pPr>
            <a:r>
              <a:rPr lang="en-ZA" dirty="0"/>
              <a:t>Bok-in-die-</a:t>
            </a:r>
            <a:r>
              <a:rPr lang="en-ZA" dirty="0" err="1"/>
              <a:t>hok</a:t>
            </a:r>
            <a:endParaRPr lang="en-ZA" dirty="0"/>
          </a:p>
          <a:p>
            <a:pPr marL="514350" indent="-514350">
              <a:lnSpc>
                <a:spcPct val="150000"/>
              </a:lnSpc>
              <a:buFont typeface="+mj-lt"/>
              <a:buAutoNum type="arabicPeriod"/>
            </a:pPr>
            <a:r>
              <a:rPr lang="en-ZA" dirty="0" err="1"/>
              <a:t>Tol</a:t>
            </a:r>
            <a:r>
              <a:rPr lang="en-ZA" dirty="0"/>
              <a:t> </a:t>
            </a:r>
            <a:r>
              <a:rPr lang="en-ZA" dirty="0" err="1"/>
              <a:t>gooi</a:t>
            </a:r>
            <a:endParaRPr lang="en-ZA" dirty="0"/>
          </a:p>
          <a:p>
            <a:pPr marL="514350" indent="-514350">
              <a:lnSpc>
                <a:spcPct val="150000"/>
              </a:lnSpc>
              <a:buFont typeface="+mj-lt"/>
              <a:buAutoNum type="arabicPeriod"/>
            </a:pPr>
            <a:r>
              <a:rPr lang="en-ZA" dirty="0" err="1"/>
              <a:t>Driebeenspring</a:t>
            </a:r>
            <a:endParaRPr lang="en-ZA" dirty="0"/>
          </a:p>
          <a:p>
            <a:pPr marL="514350" indent="-514350">
              <a:lnSpc>
                <a:spcPct val="150000"/>
              </a:lnSpc>
              <a:buFont typeface="+mj-lt"/>
              <a:buAutoNum type="arabicPeriod"/>
            </a:pPr>
            <a:r>
              <a:rPr lang="en-ZA" dirty="0" err="1"/>
              <a:t>Middelmannetjie</a:t>
            </a:r>
            <a:endParaRPr lang="en-ZA" dirty="0"/>
          </a:p>
          <a:p>
            <a:pPr marL="514350" indent="-514350">
              <a:lnSpc>
                <a:spcPct val="150000"/>
              </a:lnSpc>
              <a:buFont typeface="+mj-lt"/>
              <a:buAutoNum type="arabicPeriod"/>
            </a:pPr>
            <a:r>
              <a:rPr lang="en-ZA" dirty="0" err="1"/>
              <a:t>Kennetjie</a:t>
            </a:r>
            <a:endParaRPr lang="en-ZA" dirty="0"/>
          </a:p>
          <a:p>
            <a:pPr marL="514350" indent="-514350">
              <a:lnSpc>
                <a:spcPct val="150000"/>
              </a:lnSpc>
              <a:buFont typeface="+mj-lt"/>
              <a:buAutoNum type="arabicPeriod"/>
            </a:pPr>
            <a:r>
              <a:rPr lang="en-ZA" dirty="0"/>
              <a:t>Kat-</a:t>
            </a:r>
            <a:r>
              <a:rPr lang="en-ZA" dirty="0" err="1"/>
              <a:t>en</a:t>
            </a:r>
            <a:r>
              <a:rPr lang="en-ZA" dirty="0"/>
              <a:t>-</a:t>
            </a:r>
            <a:r>
              <a:rPr lang="en-ZA" dirty="0" err="1"/>
              <a:t>muis</a:t>
            </a:r>
            <a:r>
              <a:rPr lang="en-ZA" dirty="0"/>
              <a:t> </a:t>
            </a:r>
            <a:endParaRPr lang="af-ZA" dirty="0"/>
          </a:p>
        </p:txBody>
      </p:sp>
      <p:sp>
        <p:nvSpPr>
          <p:cNvPr id="5" name="Rectangle 4"/>
          <p:cNvSpPr/>
          <p:nvPr/>
        </p:nvSpPr>
        <p:spPr>
          <a:xfrm>
            <a:off x="4383759" y="2041468"/>
            <a:ext cx="3312368" cy="460851"/>
          </a:xfrm>
          <a:prstGeom prst="rect">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ZA" sz="2000" b="1" dirty="0"/>
              <a:t>Spinning tops</a:t>
            </a:r>
            <a:endParaRPr lang="af-ZA" sz="2000" b="1" dirty="0"/>
          </a:p>
        </p:txBody>
      </p:sp>
      <p:sp>
        <p:nvSpPr>
          <p:cNvPr id="6" name="Rectangle 5"/>
          <p:cNvSpPr/>
          <p:nvPr/>
        </p:nvSpPr>
        <p:spPr>
          <a:xfrm>
            <a:off x="4383759" y="4670881"/>
            <a:ext cx="3600400" cy="5760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ZA" sz="2000" b="1" dirty="0"/>
              <a:t>Dodgeball with </a:t>
            </a:r>
            <a:r>
              <a:rPr lang="en-ZA" sz="2000" b="1" dirty="0" err="1"/>
              <a:t>tennisballs</a:t>
            </a:r>
            <a:endParaRPr lang="af-ZA" sz="2000" b="1" dirty="0"/>
          </a:p>
        </p:txBody>
      </p:sp>
      <p:sp>
        <p:nvSpPr>
          <p:cNvPr id="7" name="Rectangle 6"/>
          <p:cNvSpPr/>
          <p:nvPr/>
        </p:nvSpPr>
        <p:spPr>
          <a:xfrm>
            <a:off x="4383759" y="4160982"/>
            <a:ext cx="3312368" cy="460851"/>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ZA" sz="2000" b="1" dirty="0"/>
              <a:t>Man-in-the-middle</a:t>
            </a:r>
            <a:endParaRPr lang="af-ZA" sz="2000" b="1" dirty="0"/>
          </a:p>
        </p:txBody>
      </p:sp>
      <p:sp>
        <p:nvSpPr>
          <p:cNvPr id="8" name="Rectangle 7"/>
          <p:cNvSpPr/>
          <p:nvPr/>
        </p:nvSpPr>
        <p:spPr>
          <a:xfrm>
            <a:off x="4414153" y="5337212"/>
            <a:ext cx="3617168" cy="79208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000" b="1" dirty="0"/>
              <a:t>Hide and seek with a can of stones</a:t>
            </a:r>
            <a:endParaRPr lang="af-ZA" sz="2000" b="1" dirty="0"/>
          </a:p>
        </p:txBody>
      </p:sp>
      <p:sp>
        <p:nvSpPr>
          <p:cNvPr id="9" name="Rectangle 8"/>
          <p:cNvSpPr/>
          <p:nvPr/>
        </p:nvSpPr>
        <p:spPr>
          <a:xfrm>
            <a:off x="4355976" y="2687243"/>
            <a:ext cx="3312368" cy="460851"/>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ZA" sz="2000" b="1" dirty="0"/>
              <a:t>Three-legged race</a:t>
            </a:r>
            <a:endParaRPr lang="af-ZA" sz="2000" b="1" dirty="0"/>
          </a:p>
        </p:txBody>
      </p:sp>
      <p:sp>
        <p:nvSpPr>
          <p:cNvPr id="10" name="Rectangle 9"/>
          <p:cNvSpPr/>
          <p:nvPr/>
        </p:nvSpPr>
        <p:spPr>
          <a:xfrm>
            <a:off x="4383759" y="3616221"/>
            <a:ext cx="3312368" cy="46085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ZA" sz="2000" b="1" dirty="0"/>
              <a:t>Rotten egg</a:t>
            </a:r>
            <a:endParaRPr lang="af-ZA" sz="2000" b="1" dirty="0"/>
          </a:p>
        </p:txBody>
      </p:sp>
      <p:sp>
        <p:nvSpPr>
          <p:cNvPr id="11" name="Rectangle 10"/>
          <p:cNvSpPr/>
          <p:nvPr/>
        </p:nvSpPr>
        <p:spPr>
          <a:xfrm>
            <a:off x="4355976" y="3155370"/>
            <a:ext cx="3312368" cy="460851"/>
          </a:xfrm>
          <a:prstGeom prst="rect">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ZA" sz="2000" b="1" dirty="0"/>
              <a:t>Cat-and-mouse game</a:t>
            </a:r>
            <a:endParaRPr lang="af-ZA" sz="2000" b="1" dirty="0"/>
          </a:p>
        </p:txBody>
      </p:sp>
      <p:sp>
        <p:nvSpPr>
          <p:cNvPr id="12" name="Rectangle 11"/>
          <p:cNvSpPr/>
          <p:nvPr/>
        </p:nvSpPr>
        <p:spPr>
          <a:xfrm>
            <a:off x="4383759" y="1493342"/>
            <a:ext cx="3312368" cy="460851"/>
          </a:xfrm>
          <a:prstGeom prst="rect">
            <a:avLst/>
          </a:prstGeom>
          <a:solidFill>
            <a:schemeClr val="accent4">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ZA" sz="2000" b="1" dirty="0" err="1"/>
              <a:t>Tipcat</a:t>
            </a:r>
            <a:r>
              <a:rPr lang="en-ZA" sz="2000" b="1" dirty="0"/>
              <a:t> with short stick</a:t>
            </a:r>
            <a:endParaRPr lang="af-ZA" sz="2000" b="1" dirty="0"/>
          </a:p>
        </p:txBody>
      </p:sp>
    </p:spTree>
    <p:extLst>
      <p:ext uri="{BB962C8B-B14F-4D97-AF65-F5344CB8AC3E}">
        <p14:creationId xmlns:p14="http://schemas.microsoft.com/office/powerpoint/2010/main" val="77657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712968" cy="6192688"/>
          </a:xfrm>
        </p:spPr>
        <p:style>
          <a:lnRef idx="2">
            <a:schemeClr val="dk1"/>
          </a:lnRef>
          <a:fillRef idx="1">
            <a:schemeClr val="lt1"/>
          </a:fillRef>
          <a:effectRef idx="0">
            <a:schemeClr val="dk1"/>
          </a:effectRef>
          <a:fontRef idx="minor">
            <a:schemeClr val="dk1"/>
          </a:fontRef>
        </p:style>
        <p:txBody>
          <a:bodyPr>
            <a:normAutofit/>
          </a:bodyPr>
          <a:lstStyle/>
          <a:p>
            <a:r>
              <a:rPr lang="en-ZA" dirty="0" err="1"/>
              <a:t>Formele</a:t>
            </a:r>
            <a:r>
              <a:rPr lang="en-ZA" dirty="0"/>
              <a:t> </a:t>
            </a:r>
            <a:r>
              <a:rPr lang="en-ZA" dirty="0" err="1"/>
              <a:t>assessering</a:t>
            </a:r>
            <a:r>
              <a:rPr lang="en-ZA"/>
              <a:t>:</a:t>
            </a:r>
            <a:br>
              <a:rPr lang="en-ZA" dirty="0"/>
            </a:br>
            <a:r>
              <a:rPr lang="en-ZA" dirty="0" err="1"/>
              <a:t>Kies</a:t>
            </a:r>
            <a:r>
              <a:rPr lang="en-ZA" dirty="0"/>
              <a:t> </a:t>
            </a:r>
            <a:r>
              <a:rPr lang="en-ZA" dirty="0" err="1"/>
              <a:t>een</a:t>
            </a:r>
            <a:r>
              <a:rPr lang="en-ZA" dirty="0"/>
              <a:t> van die </a:t>
            </a:r>
            <a:r>
              <a:rPr lang="en-ZA" dirty="0" err="1"/>
              <a:t>speletjies</a:t>
            </a:r>
            <a:r>
              <a:rPr lang="en-ZA" dirty="0"/>
              <a:t> </a:t>
            </a:r>
            <a:r>
              <a:rPr lang="en-ZA" dirty="0" err="1"/>
              <a:t>en</a:t>
            </a:r>
            <a:r>
              <a:rPr lang="en-ZA" dirty="0"/>
              <a:t> </a:t>
            </a:r>
            <a:r>
              <a:rPr lang="en-ZA" dirty="0" err="1"/>
              <a:t>berei</a:t>
            </a:r>
            <a:r>
              <a:rPr lang="en-ZA" dirty="0"/>
              <a:t> </a:t>
            </a:r>
            <a:r>
              <a:rPr lang="en-ZA" dirty="0" err="1"/>
              <a:t>instruksies</a:t>
            </a:r>
            <a:r>
              <a:rPr lang="en-ZA" dirty="0"/>
              <a:t> </a:t>
            </a:r>
            <a:r>
              <a:rPr lang="en-ZA" dirty="0" err="1"/>
              <a:t>voor</a:t>
            </a:r>
            <a:r>
              <a:rPr lang="en-ZA" dirty="0"/>
              <a:t> </a:t>
            </a:r>
            <a:r>
              <a:rPr lang="en-ZA" dirty="0" err="1"/>
              <a:t>waar</a:t>
            </a:r>
            <a:r>
              <a:rPr lang="en-ZA" dirty="0"/>
              <a:t> </a:t>
            </a:r>
            <a:r>
              <a:rPr lang="en-ZA" dirty="0" err="1"/>
              <a:t>jy</a:t>
            </a:r>
            <a:r>
              <a:rPr lang="en-ZA" dirty="0"/>
              <a:t> </a:t>
            </a:r>
            <a:r>
              <a:rPr lang="en-ZA" dirty="0" err="1"/>
              <a:t>vir</a:t>
            </a:r>
            <a:r>
              <a:rPr lang="en-ZA" dirty="0"/>
              <a:t> die </a:t>
            </a:r>
            <a:r>
              <a:rPr lang="en-ZA" dirty="0" err="1"/>
              <a:t>klas</a:t>
            </a:r>
            <a:r>
              <a:rPr lang="en-ZA" dirty="0"/>
              <a:t> </a:t>
            </a:r>
            <a:r>
              <a:rPr lang="en-ZA" dirty="0" err="1"/>
              <a:t>kom</a:t>
            </a:r>
            <a:r>
              <a:rPr lang="en-ZA" dirty="0"/>
              <a:t> </a:t>
            </a:r>
            <a:r>
              <a:rPr lang="en-ZA" dirty="0" err="1"/>
              <a:t>verduidelik</a:t>
            </a:r>
            <a:r>
              <a:rPr lang="en-ZA" dirty="0"/>
              <a:t> hoe om die </a:t>
            </a:r>
            <a:r>
              <a:rPr lang="en-ZA" dirty="0" err="1"/>
              <a:t>speletjie</a:t>
            </a:r>
            <a:r>
              <a:rPr lang="en-ZA" dirty="0"/>
              <a:t> </a:t>
            </a:r>
            <a:r>
              <a:rPr lang="en-ZA" dirty="0" err="1"/>
              <a:t>te</a:t>
            </a:r>
            <a:r>
              <a:rPr lang="en-ZA" dirty="0"/>
              <a:t> </a:t>
            </a:r>
            <a:r>
              <a:rPr lang="en-ZA" dirty="0" err="1"/>
              <a:t>speel</a:t>
            </a:r>
            <a:r>
              <a:rPr lang="en-ZA" dirty="0"/>
              <a:t>.</a:t>
            </a:r>
            <a:br>
              <a:rPr lang="en-ZA" dirty="0"/>
            </a:br>
            <a:br>
              <a:rPr lang="en-ZA" dirty="0"/>
            </a:br>
            <a:r>
              <a:rPr lang="en-ZA" dirty="0" err="1"/>
              <a:t>Jy</a:t>
            </a:r>
            <a:r>
              <a:rPr lang="en-ZA" dirty="0"/>
              <a:t> </a:t>
            </a:r>
            <a:r>
              <a:rPr lang="en-ZA" dirty="0" err="1"/>
              <a:t>moet</a:t>
            </a:r>
            <a:r>
              <a:rPr lang="en-ZA" dirty="0"/>
              <a:t> </a:t>
            </a:r>
            <a:r>
              <a:rPr lang="en-ZA" dirty="0" err="1"/>
              <a:t>ons</a:t>
            </a:r>
            <a:r>
              <a:rPr lang="en-ZA" dirty="0"/>
              <a:t> </a:t>
            </a:r>
            <a:r>
              <a:rPr lang="en-ZA" dirty="0" err="1"/>
              <a:t>vertel</a:t>
            </a:r>
            <a:r>
              <a:rPr lang="en-ZA" dirty="0"/>
              <a:t>, </a:t>
            </a:r>
            <a:r>
              <a:rPr lang="en-ZA" dirty="0" err="1"/>
              <a:t>nie</a:t>
            </a:r>
            <a:r>
              <a:rPr lang="en-ZA" dirty="0"/>
              <a:t> </a:t>
            </a:r>
            <a:r>
              <a:rPr lang="en-ZA" dirty="0" err="1"/>
              <a:t>aflees</a:t>
            </a:r>
            <a:r>
              <a:rPr lang="en-ZA" dirty="0"/>
              <a:t> </a:t>
            </a:r>
            <a:r>
              <a:rPr lang="en-ZA" dirty="0" err="1"/>
              <a:t>nie</a:t>
            </a:r>
            <a:r>
              <a:rPr lang="en-ZA" dirty="0"/>
              <a:t>.  Wees </a:t>
            </a:r>
            <a:r>
              <a:rPr lang="en-ZA" dirty="0" err="1"/>
              <a:t>kreatief</a:t>
            </a:r>
            <a:endParaRPr lang="af-ZA" dirty="0"/>
          </a:p>
        </p:txBody>
      </p:sp>
    </p:spTree>
    <p:extLst>
      <p:ext uri="{BB962C8B-B14F-4D97-AF65-F5344CB8AC3E}">
        <p14:creationId xmlns:p14="http://schemas.microsoft.com/office/powerpoint/2010/main" val="3624186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94831" y="0"/>
            <a:ext cx="2051720" cy="620688"/>
          </a:xfrm>
        </p:spPr>
        <p:txBody>
          <a:bodyPr>
            <a:noAutofit/>
          </a:bodyPr>
          <a:lstStyle/>
          <a:p>
            <a:pPr algn="l"/>
            <a:r>
              <a:rPr lang="en-ZA" sz="4000" dirty="0" err="1"/>
              <a:t>Strofe</a:t>
            </a:r>
            <a:r>
              <a:rPr lang="en-ZA" sz="4000" dirty="0"/>
              <a:t> 2</a:t>
            </a:r>
            <a:endParaRPr lang="af-ZA" sz="4000"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13"/>
          <a:stretch/>
        </p:blipFill>
        <p:spPr bwMode="auto">
          <a:xfrm>
            <a:off x="323528" y="1916832"/>
            <a:ext cx="6374475" cy="3026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547664" y="2276872"/>
            <a:ext cx="1368152" cy="360041"/>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6" name="Rectangle 5"/>
          <p:cNvSpPr/>
          <p:nvPr/>
        </p:nvSpPr>
        <p:spPr>
          <a:xfrm>
            <a:off x="251520" y="260648"/>
            <a:ext cx="3888432" cy="864096"/>
          </a:xfrm>
          <a:prstGeom prst="rect">
            <a:avLst/>
          </a:prstGeom>
          <a:solidFill>
            <a:srgbClr val="FF0066"/>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err="1">
                <a:solidFill>
                  <a:schemeClr val="bg1"/>
                </a:solidFill>
              </a:rPr>
              <a:t>Speletjies</a:t>
            </a:r>
            <a:r>
              <a:rPr lang="en-ZA" sz="2400" b="1" dirty="0">
                <a:solidFill>
                  <a:schemeClr val="bg1"/>
                </a:solidFill>
              </a:rPr>
              <a:t> wat </a:t>
            </a:r>
            <a:r>
              <a:rPr lang="en-ZA" sz="2400" b="1" dirty="0" err="1">
                <a:solidFill>
                  <a:schemeClr val="bg1"/>
                </a:solidFill>
              </a:rPr>
              <a:t>oupa</a:t>
            </a:r>
            <a:r>
              <a:rPr lang="en-ZA" sz="2400" b="1" dirty="0">
                <a:solidFill>
                  <a:schemeClr val="bg1"/>
                </a:solidFill>
              </a:rPr>
              <a:t> </a:t>
            </a:r>
            <a:r>
              <a:rPr lang="en-ZA" sz="2400" b="1" dirty="0" err="1">
                <a:solidFill>
                  <a:schemeClr val="bg1"/>
                </a:solidFill>
              </a:rPr>
              <a:t>gespeel</a:t>
            </a:r>
            <a:r>
              <a:rPr lang="en-ZA" sz="2400" b="1" dirty="0">
                <a:solidFill>
                  <a:schemeClr val="bg1"/>
                </a:solidFill>
              </a:rPr>
              <a:t> het as kind.</a:t>
            </a:r>
            <a:endParaRPr lang="af-ZA" sz="2400" b="1" dirty="0">
              <a:solidFill>
                <a:schemeClr val="bg1"/>
              </a:solidFill>
            </a:endParaRPr>
          </a:p>
        </p:txBody>
      </p:sp>
      <p:sp>
        <p:nvSpPr>
          <p:cNvPr id="7" name="Rectangle 6"/>
          <p:cNvSpPr/>
          <p:nvPr/>
        </p:nvSpPr>
        <p:spPr>
          <a:xfrm>
            <a:off x="3275856" y="2241939"/>
            <a:ext cx="1728192" cy="394974"/>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8" name="Rectangle 7"/>
          <p:cNvSpPr/>
          <p:nvPr/>
        </p:nvSpPr>
        <p:spPr>
          <a:xfrm>
            <a:off x="383664" y="2751779"/>
            <a:ext cx="6204560" cy="678276"/>
          </a:xfrm>
          <a:prstGeom prst="rect">
            <a:avLst/>
          </a:prstGeom>
          <a:noFill/>
          <a:ln w="76200"/>
        </p:spPr>
        <p:style>
          <a:lnRef idx="2">
            <a:schemeClr val="accent4"/>
          </a:lnRef>
          <a:fillRef idx="1">
            <a:schemeClr val="lt1"/>
          </a:fillRef>
          <a:effectRef idx="0">
            <a:schemeClr val="accent4"/>
          </a:effectRef>
          <a:fontRef idx="minor">
            <a:schemeClr val="dk1"/>
          </a:fontRef>
        </p:style>
        <p:txBody>
          <a:bodyPr rtlCol="0" anchor="ctr"/>
          <a:lstStyle/>
          <a:p>
            <a:pPr algn="ctr"/>
            <a:endParaRPr lang="af-ZA"/>
          </a:p>
        </p:txBody>
      </p:sp>
      <p:sp>
        <p:nvSpPr>
          <p:cNvPr id="9" name="Rounded Rectangle 8"/>
          <p:cNvSpPr/>
          <p:nvPr/>
        </p:nvSpPr>
        <p:spPr>
          <a:xfrm>
            <a:off x="6372200" y="1548344"/>
            <a:ext cx="2448272" cy="8892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2400" b="1" dirty="0" err="1"/>
              <a:t>Seun</a:t>
            </a:r>
            <a:r>
              <a:rPr lang="en-ZA" sz="2400" b="1" dirty="0"/>
              <a:t> se </a:t>
            </a:r>
            <a:r>
              <a:rPr lang="en-ZA" sz="2400" b="1" dirty="0" err="1"/>
              <a:t>direkte</a:t>
            </a:r>
            <a:r>
              <a:rPr lang="en-ZA" sz="2400" b="1" dirty="0"/>
              <a:t> </a:t>
            </a:r>
            <a:r>
              <a:rPr lang="en-ZA" sz="2400" b="1" dirty="0" err="1"/>
              <a:t>woorde</a:t>
            </a:r>
            <a:r>
              <a:rPr lang="en-ZA" sz="2400" b="1" dirty="0"/>
              <a:t>.</a:t>
            </a:r>
            <a:endParaRPr lang="af-ZA" sz="2400" b="1" dirty="0"/>
          </a:p>
        </p:txBody>
      </p:sp>
      <p:cxnSp>
        <p:nvCxnSpPr>
          <p:cNvPr id="10" name="Straight Arrow Connector 9"/>
          <p:cNvCxnSpPr>
            <a:stCxn id="8" idx="3"/>
            <a:endCxn id="9" idx="2"/>
          </p:cNvCxnSpPr>
          <p:nvPr/>
        </p:nvCxnSpPr>
        <p:spPr>
          <a:xfrm flipV="1">
            <a:off x="6588224" y="2437632"/>
            <a:ext cx="1008112" cy="653285"/>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3" name="Cloud 12"/>
          <p:cNvSpPr/>
          <p:nvPr/>
        </p:nvSpPr>
        <p:spPr>
          <a:xfrm>
            <a:off x="899592" y="3356992"/>
            <a:ext cx="1656184" cy="575010"/>
          </a:xfrm>
          <a:prstGeom prst="cloud">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pic>
        <p:nvPicPr>
          <p:cNvPr id="7172" name="Picture 4" descr="http://cdn5.thinkcomputers.org/wp-content/uploads/2013/06/PlayStation-4-box-cover-art.jpg"/>
          <p:cNvPicPr>
            <a:picLocks noChangeAspect="1" noChangeArrowheads="1"/>
          </p:cNvPicPr>
          <p:nvPr/>
        </p:nvPicPr>
        <p:blipFill rotWithShape="1">
          <a:blip r:embed="rId3">
            <a:extLst>
              <a:ext uri="{28A0092B-C50C-407E-A947-70E740481C1C}">
                <a14:useLocalDpi xmlns:a14="http://schemas.microsoft.com/office/drawing/2010/main" val="0"/>
              </a:ext>
            </a:extLst>
          </a:blip>
          <a:srcRect l="4386" t="6156" r="5584" b="5027"/>
          <a:stretch/>
        </p:blipFill>
        <p:spPr bwMode="auto">
          <a:xfrm>
            <a:off x="6211612" y="4526240"/>
            <a:ext cx="2769448" cy="208461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cache3.asset-cache.net/gc/542101191-grandfather-and-grandson-playing-video-game-gettyimages.jpg?v=1&amp;c=IWSAsset&amp;k=2&amp;d=Xuh2L8wkmKePhlMBklhgPTJiDkt1CobdnBTIA5mt%2FtWaH7MKMXlM2y1bYgEwVMUdElhQPMXxOtX0M3qPLpzJ6Q%3D%3D"/>
          <p:cNvPicPr>
            <a:picLocks noChangeAspect="1" noChangeArrowheads="1"/>
          </p:cNvPicPr>
          <p:nvPr/>
        </p:nvPicPr>
        <p:blipFill rotWithShape="1">
          <a:blip r:embed="rId4">
            <a:extLst>
              <a:ext uri="{28A0092B-C50C-407E-A947-70E740481C1C}">
                <a14:useLocalDpi xmlns:a14="http://schemas.microsoft.com/office/drawing/2010/main" val="0"/>
              </a:ext>
            </a:extLst>
          </a:blip>
          <a:srcRect l="11906" t="3137" r="26219" b="30636"/>
          <a:stretch/>
        </p:blipFill>
        <p:spPr bwMode="auto">
          <a:xfrm>
            <a:off x="1994889" y="5013835"/>
            <a:ext cx="2561934" cy="1829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420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style>
          <a:lnRef idx="3">
            <a:schemeClr val="lt1"/>
          </a:lnRef>
          <a:fillRef idx="1">
            <a:schemeClr val="accent3"/>
          </a:fillRef>
          <a:effectRef idx="1">
            <a:schemeClr val="accent3"/>
          </a:effectRef>
          <a:fontRef idx="minor">
            <a:schemeClr val="lt1"/>
          </a:fontRef>
        </p:style>
        <p:txBody>
          <a:bodyPr>
            <a:noAutofit/>
          </a:bodyPr>
          <a:lstStyle/>
          <a:p>
            <a:r>
              <a:rPr lang="en-ZA" sz="3600" b="1" dirty="0"/>
              <a:t>Hoe </a:t>
            </a:r>
            <a:r>
              <a:rPr lang="en-ZA" sz="3600" b="1" dirty="0" err="1"/>
              <a:t>verskil</a:t>
            </a:r>
            <a:r>
              <a:rPr lang="en-ZA" sz="3600" b="1" dirty="0"/>
              <a:t> die </a:t>
            </a:r>
            <a:r>
              <a:rPr lang="en-ZA" sz="3600" b="1" dirty="0" err="1"/>
              <a:t>speletjies</a:t>
            </a:r>
            <a:r>
              <a:rPr lang="en-ZA" sz="3600" b="1" dirty="0"/>
              <a:t> wat </a:t>
            </a:r>
            <a:r>
              <a:rPr lang="en-ZA" sz="3600" b="1" dirty="0" err="1"/>
              <a:t>oupa</a:t>
            </a:r>
            <a:r>
              <a:rPr lang="en-ZA" sz="3600" b="1" dirty="0"/>
              <a:t> </a:t>
            </a:r>
            <a:r>
              <a:rPr lang="en-ZA" sz="3600" b="1" dirty="0" err="1"/>
              <a:t>en</a:t>
            </a:r>
            <a:r>
              <a:rPr lang="en-ZA" sz="3600" b="1" dirty="0"/>
              <a:t> </a:t>
            </a:r>
            <a:r>
              <a:rPr lang="en-ZA" sz="3600" b="1" dirty="0" err="1"/>
              <a:t>sy</a:t>
            </a:r>
            <a:r>
              <a:rPr lang="en-ZA" sz="3600" b="1" dirty="0"/>
              <a:t> </a:t>
            </a:r>
            <a:r>
              <a:rPr lang="en-ZA" sz="3600" b="1" dirty="0" err="1"/>
              <a:t>kleinseun</a:t>
            </a:r>
            <a:r>
              <a:rPr lang="en-ZA" sz="3600" b="1" dirty="0"/>
              <a:t> </a:t>
            </a:r>
            <a:r>
              <a:rPr lang="en-ZA" sz="3600" b="1" dirty="0" err="1"/>
              <a:t>speel</a:t>
            </a:r>
            <a:r>
              <a:rPr lang="en-ZA" sz="3600" b="1" dirty="0"/>
              <a:t>?</a:t>
            </a:r>
            <a:endParaRPr lang="af-ZA" sz="3600" b="1" dirty="0"/>
          </a:p>
        </p:txBody>
      </p:sp>
      <p:sp>
        <p:nvSpPr>
          <p:cNvPr id="3" name="Text Placeholder 2"/>
          <p:cNvSpPr>
            <a:spLocks noGrp="1"/>
          </p:cNvSpPr>
          <p:nvPr>
            <p:ph type="body" idx="1"/>
          </p:nvPr>
        </p:nvSpPr>
        <p:spPr>
          <a:xfrm>
            <a:off x="179512" y="1535113"/>
            <a:ext cx="4464496" cy="639762"/>
          </a:xfrm>
          <a:ln>
            <a:solidFill>
              <a:srgbClr val="FF0000"/>
            </a:solidFill>
          </a:ln>
        </p:spPr>
        <p:txBody>
          <a:bodyPr>
            <a:normAutofit/>
          </a:bodyPr>
          <a:lstStyle/>
          <a:p>
            <a:r>
              <a:rPr lang="en-ZA" dirty="0" err="1"/>
              <a:t>Oupa</a:t>
            </a:r>
            <a:r>
              <a:rPr lang="en-ZA" dirty="0"/>
              <a:t> se </a:t>
            </a:r>
            <a:r>
              <a:rPr lang="en-ZA" dirty="0" err="1"/>
              <a:t>speletjies</a:t>
            </a:r>
            <a:r>
              <a:rPr lang="en-ZA" dirty="0"/>
              <a:t> in </a:t>
            </a:r>
            <a:r>
              <a:rPr lang="en-ZA" dirty="0" err="1"/>
              <a:t>sy</a:t>
            </a:r>
            <a:r>
              <a:rPr lang="en-ZA" dirty="0"/>
              <a:t> </a:t>
            </a:r>
            <a:r>
              <a:rPr lang="en-ZA" dirty="0" err="1"/>
              <a:t>jong</a:t>
            </a:r>
            <a:r>
              <a:rPr lang="en-ZA" dirty="0"/>
              <a:t> </a:t>
            </a:r>
            <a:r>
              <a:rPr lang="en-ZA" dirty="0" err="1"/>
              <a:t>dae</a:t>
            </a:r>
            <a:r>
              <a:rPr lang="en-ZA" dirty="0"/>
              <a:t>:</a:t>
            </a:r>
            <a:endParaRPr lang="af-ZA" dirty="0"/>
          </a:p>
        </p:txBody>
      </p:sp>
      <p:sp>
        <p:nvSpPr>
          <p:cNvPr id="5" name="Text Placeholder 4"/>
          <p:cNvSpPr>
            <a:spLocks noGrp="1"/>
          </p:cNvSpPr>
          <p:nvPr>
            <p:ph type="body" sz="quarter" idx="3"/>
          </p:nvPr>
        </p:nvSpPr>
        <p:spPr>
          <a:xfrm>
            <a:off x="4860032" y="1556792"/>
            <a:ext cx="4041775" cy="639762"/>
          </a:xfrm>
          <a:ln>
            <a:solidFill>
              <a:srgbClr val="FF0000"/>
            </a:solidFill>
          </a:ln>
        </p:spPr>
        <p:txBody>
          <a:bodyPr/>
          <a:lstStyle/>
          <a:p>
            <a:r>
              <a:rPr lang="en-ZA" dirty="0" err="1"/>
              <a:t>Kleinseun</a:t>
            </a:r>
            <a:r>
              <a:rPr lang="en-ZA" dirty="0"/>
              <a:t> se </a:t>
            </a:r>
            <a:r>
              <a:rPr lang="en-ZA" dirty="0" err="1"/>
              <a:t>speletjies</a:t>
            </a:r>
            <a:r>
              <a:rPr lang="en-ZA" dirty="0"/>
              <a:t> </a:t>
            </a:r>
            <a:r>
              <a:rPr lang="en-ZA" dirty="0" err="1"/>
              <a:t>vandag</a:t>
            </a:r>
            <a:endParaRPr lang="af-ZA" dirty="0"/>
          </a:p>
        </p:txBody>
      </p:sp>
      <p:pic>
        <p:nvPicPr>
          <p:cNvPr id="11266" name="Picture 2" descr="https://grownupinthe90s.files.wordpress.com/2013/02/meo-duoi-chuot.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8986" b="18076"/>
          <a:stretch/>
        </p:blipFill>
        <p:spPr bwMode="auto">
          <a:xfrm>
            <a:off x="251520" y="2348880"/>
            <a:ext cx="3810000" cy="166656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deltajones.files.wordpress.com/2015/04/play-hide-and-seek.jpg"/>
          <p:cNvPicPr>
            <a:picLocks noChangeAspect="1" noChangeArrowheads="1"/>
          </p:cNvPicPr>
          <p:nvPr/>
        </p:nvPicPr>
        <p:blipFill rotWithShape="1">
          <a:blip r:embed="rId4">
            <a:extLst>
              <a:ext uri="{28A0092B-C50C-407E-A947-70E740481C1C}">
                <a14:useLocalDpi xmlns:a14="http://schemas.microsoft.com/office/drawing/2010/main" val="0"/>
              </a:ext>
            </a:extLst>
          </a:blip>
          <a:srcRect l="38562" t="12709" r="5364"/>
          <a:stretch/>
        </p:blipFill>
        <p:spPr bwMode="auto">
          <a:xfrm>
            <a:off x="227737" y="4149080"/>
            <a:ext cx="2286000" cy="2544227"/>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s://s-media-cache-ak0.pinimg.com/736x/ae/62/db/ae62db6eb07580c4d04671b09c047ae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0929" y="4184237"/>
            <a:ext cx="1960665" cy="200256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www.redlinepctech.com/wp-content/uploads/2011/11/kids-playing-video-games-redlinepctech.jpg"/>
          <p:cNvPicPr>
            <a:picLocks noChangeAspect="1" noChangeArrowheads="1"/>
          </p:cNvPicPr>
          <p:nvPr/>
        </p:nvPicPr>
        <p:blipFill rotWithShape="1">
          <a:blip r:embed="rId6">
            <a:extLst>
              <a:ext uri="{28A0092B-C50C-407E-A947-70E740481C1C}">
                <a14:useLocalDpi xmlns:a14="http://schemas.microsoft.com/office/drawing/2010/main" val="0"/>
              </a:ext>
            </a:extLst>
          </a:blip>
          <a:srcRect l="15261" r="9626"/>
          <a:stretch/>
        </p:blipFill>
        <p:spPr bwMode="auto">
          <a:xfrm>
            <a:off x="4932040" y="2348880"/>
            <a:ext cx="2262077" cy="1765920"/>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http://i4.manchestereveningnews.co.uk/incoming/article9759286.ece/ALTERNATES/s615/kidscomputers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6648" t="13231" r="14604" b="31118"/>
          <a:stretch/>
        </p:blipFill>
        <p:spPr bwMode="auto">
          <a:xfrm>
            <a:off x="6228184" y="4184237"/>
            <a:ext cx="2690783" cy="14485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s://www.pmap.co/c/5245e76d/images/learning-map-2013/learning_map_boy_playing_video_games_educational.jpg"/>
          <p:cNvPicPr>
            <a:picLocks noChangeAspect="1" noChangeArrowheads="1"/>
          </p:cNvPicPr>
          <p:nvPr/>
        </p:nvPicPr>
        <p:blipFill rotWithShape="1">
          <a:blip r:embed="rId8">
            <a:extLst>
              <a:ext uri="{28A0092B-C50C-407E-A947-70E740481C1C}">
                <a14:useLocalDpi xmlns:a14="http://schemas.microsoft.com/office/drawing/2010/main" val="0"/>
              </a:ext>
            </a:extLst>
          </a:blip>
          <a:srcRect l="7370" t="6659" r="11621" b="32179"/>
          <a:stretch/>
        </p:blipFill>
        <p:spPr bwMode="auto">
          <a:xfrm>
            <a:off x="4846573" y="4265189"/>
            <a:ext cx="2312008" cy="23120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cdn5.thinkcomputers.org/wp-content/uploads/2013/06/PlayStation-4-box-cover-art.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386" t="6156" r="5584" b="5027"/>
          <a:stretch/>
        </p:blipFill>
        <p:spPr bwMode="auto">
          <a:xfrm>
            <a:off x="7203723" y="2535585"/>
            <a:ext cx="1849976" cy="1392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492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4082"/>
          </a:xfrm>
        </p:spPr>
        <p:txBody>
          <a:bodyPr>
            <a:normAutofit fontScale="90000"/>
          </a:bodyPr>
          <a:lstStyle/>
          <a:p>
            <a:r>
              <a:rPr lang="en-ZA" dirty="0"/>
              <a:t>Memorandum:  </a:t>
            </a:r>
            <a:r>
              <a:rPr lang="en-ZA" dirty="0" err="1"/>
              <a:t>Kinderspeletjies</a:t>
            </a:r>
            <a:endParaRPr lang="af-ZA" dirty="0"/>
          </a:p>
        </p:txBody>
      </p:sp>
      <p:sp>
        <p:nvSpPr>
          <p:cNvPr id="5" name="Content Placeholder 4"/>
          <p:cNvSpPr>
            <a:spLocks noGrp="1"/>
          </p:cNvSpPr>
          <p:nvPr>
            <p:ph idx="1"/>
          </p:nvPr>
        </p:nvSpPr>
        <p:spPr>
          <a:xfrm>
            <a:off x="467544" y="980728"/>
            <a:ext cx="8229600" cy="5544616"/>
          </a:xfrm>
        </p:spPr>
        <p:txBody>
          <a:bodyPr>
            <a:normAutofit fontScale="85000" lnSpcReduction="20000"/>
          </a:bodyPr>
          <a:lstStyle/>
          <a:p>
            <a:pPr marL="514350" indent="-514350">
              <a:buFont typeface="+mj-lt"/>
              <a:buAutoNum type="arabicPeriod"/>
            </a:pPr>
            <a:r>
              <a:rPr lang="en-ZA" dirty="0" err="1"/>
              <a:t>Kinderspeletjies</a:t>
            </a:r>
            <a:endParaRPr lang="en-ZA" dirty="0"/>
          </a:p>
          <a:p>
            <a:pPr marL="514350" indent="-514350">
              <a:buFont typeface="+mj-lt"/>
              <a:buAutoNum type="arabicPeriod"/>
            </a:pPr>
            <a:r>
              <a:rPr lang="en-ZA" dirty="0"/>
              <a:t>A)  </a:t>
            </a:r>
            <a:r>
              <a:rPr lang="en-ZA" dirty="0" err="1"/>
              <a:t>speel</a:t>
            </a:r>
            <a:r>
              <a:rPr lang="en-ZA" dirty="0"/>
              <a:t> – </a:t>
            </a:r>
            <a:r>
              <a:rPr lang="en-ZA" dirty="0" err="1"/>
              <a:t>verveel</a:t>
            </a:r>
            <a:br>
              <a:rPr lang="en-ZA" dirty="0"/>
            </a:br>
            <a:r>
              <a:rPr lang="en-ZA" dirty="0"/>
              <a:t>B)  </a:t>
            </a:r>
            <a:r>
              <a:rPr lang="en-ZA" dirty="0" err="1"/>
              <a:t>raai</a:t>
            </a:r>
            <a:r>
              <a:rPr lang="en-ZA" dirty="0"/>
              <a:t> </a:t>
            </a:r>
            <a:r>
              <a:rPr lang="en-ZA" dirty="0" err="1"/>
              <a:t>nie</a:t>
            </a:r>
            <a:r>
              <a:rPr lang="en-ZA" dirty="0"/>
              <a:t> – </a:t>
            </a:r>
            <a:r>
              <a:rPr lang="en-ZA" dirty="0" err="1"/>
              <a:t>blikaspaai</a:t>
            </a:r>
            <a:r>
              <a:rPr lang="en-ZA" dirty="0"/>
              <a:t> </a:t>
            </a:r>
            <a:r>
              <a:rPr lang="en-ZA" dirty="0" err="1"/>
              <a:t>nie</a:t>
            </a:r>
            <a:br>
              <a:rPr lang="en-ZA" dirty="0"/>
            </a:br>
            <a:r>
              <a:rPr lang="en-ZA" dirty="0"/>
              <a:t>C)  </a:t>
            </a:r>
            <a:r>
              <a:rPr lang="en-ZA" dirty="0" err="1"/>
              <a:t>vertel</a:t>
            </a:r>
            <a:r>
              <a:rPr lang="en-ZA" dirty="0"/>
              <a:t> – </a:t>
            </a:r>
            <a:r>
              <a:rPr lang="en-ZA" dirty="0" err="1"/>
              <a:t>stel</a:t>
            </a:r>
            <a:r>
              <a:rPr lang="en-ZA" dirty="0"/>
              <a:t> </a:t>
            </a:r>
          </a:p>
          <a:p>
            <a:pPr marL="514350" indent="-514350">
              <a:buFont typeface="+mj-lt"/>
              <a:buAutoNum type="arabicPeriod"/>
            </a:pPr>
            <a:r>
              <a:rPr lang="en-ZA" dirty="0"/>
              <a:t>A) </a:t>
            </a:r>
            <a:r>
              <a:rPr lang="en-ZA" dirty="0" err="1"/>
              <a:t>Alliterasie</a:t>
            </a:r>
            <a:r>
              <a:rPr lang="en-ZA" dirty="0"/>
              <a:t> – “</a:t>
            </a:r>
            <a:r>
              <a:rPr lang="en-ZA" dirty="0" err="1"/>
              <a:t>Hy’s</a:t>
            </a:r>
            <a:r>
              <a:rPr lang="en-ZA" dirty="0"/>
              <a:t> </a:t>
            </a:r>
            <a:r>
              <a:rPr lang="en-ZA" u="sng" dirty="0" err="1">
                <a:solidFill>
                  <a:srgbClr val="FF0000"/>
                </a:solidFill>
              </a:rPr>
              <a:t>v</a:t>
            </a:r>
            <a:r>
              <a:rPr lang="en-ZA" dirty="0" err="1"/>
              <a:t>oor</a:t>
            </a:r>
            <a:r>
              <a:rPr lang="en-ZA" dirty="0"/>
              <a:t> die T</a:t>
            </a:r>
            <a:r>
              <a:rPr lang="en-ZA" u="sng" dirty="0">
                <a:solidFill>
                  <a:srgbClr val="FF0000"/>
                </a:solidFill>
              </a:rPr>
              <a:t>V</a:t>
            </a:r>
            <a:r>
              <a:rPr lang="en-ZA" dirty="0"/>
              <a:t> </a:t>
            </a:r>
            <a:r>
              <a:rPr lang="en-ZA" u="sng" dirty="0" err="1">
                <a:solidFill>
                  <a:srgbClr val="FF0000"/>
                </a:solidFill>
              </a:rPr>
              <a:t>v</a:t>
            </a:r>
            <a:r>
              <a:rPr lang="en-ZA" dirty="0" err="1"/>
              <a:t>asgenael</a:t>
            </a:r>
            <a:r>
              <a:rPr lang="en-ZA" dirty="0"/>
              <a:t>, </a:t>
            </a:r>
            <a:r>
              <a:rPr lang="en-ZA" u="sng" dirty="0" err="1">
                <a:solidFill>
                  <a:srgbClr val="FF0000"/>
                </a:solidFill>
              </a:rPr>
              <a:t>v</a:t>
            </a:r>
            <a:r>
              <a:rPr lang="en-ZA" dirty="0" err="1"/>
              <a:t>asberade</a:t>
            </a:r>
            <a:r>
              <a:rPr lang="en-ZA" dirty="0"/>
              <a:t>”</a:t>
            </a:r>
            <a:br>
              <a:rPr lang="en-ZA" dirty="0"/>
            </a:br>
            <a:r>
              <a:rPr lang="en-ZA" dirty="0"/>
              <a:t>B)  </a:t>
            </a:r>
            <a:r>
              <a:rPr lang="en-ZA" dirty="0" err="1"/>
              <a:t>Assonansie</a:t>
            </a:r>
            <a:r>
              <a:rPr lang="en-ZA" dirty="0"/>
              <a:t> – “B</a:t>
            </a:r>
            <a:r>
              <a:rPr lang="en-ZA" u="sng" dirty="0">
                <a:solidFill>
                  <a:srgbClr val="FF0000"/>
                </a:solidFill>
              </a:rPr>
              <a:t>o</a:t>
            </a:r>
            <a:r>
              <a:rPr lang="en-ZA" dirty="0"/>
              <a:t>k-in-die-</a:t>
            </a:r>
            <a:r>
              <a:rPr lang="en-ZA" dirty="0" err="1"/>
              <a:t>h</a:t>
            </a:r>
            <a:r>
              <a:rPr lang="en-ZA" u="sng" dirty="0" err="1">
                <a:solidFill>
                  <a:srgbClr val="FF0000"/>
                </a:solidFill>
              </a:rPr>
              <a:t>o</a:t>
            </a:r>
            <a:r>
              <a:rPr lang="en-ZA" dirty="0" err="1"/>
              <a:t>k</a:t>
            </a:r>
            <a:r>
              <a:rPr lang="en-ZA" dirty="0"/>
              <a:t> </a:t>
            </a:r>
            <a:r>
              <a:rPr lang="en-ZA" dirty="0" err="1"/>
              <a:t>en</a:t>
            </a:r>
            <a:r>
              <a:rPr lang="en-ZA" dirty="0"/>
              <a:t> </a:t>
            </a:r>
            <a:r>
              <a:rPr lang="en-ZA" dirty="0" err="1"/>
              <a:t>t</a:t>
            </a:r>
            <a:r>
              <a:rPr lang="en-ZA" u="sng" dirty="0" err="1">
                <a:solidFill>
                  <a:srgbClr val="FF0000"/>
                </a:solidFill>
              </a:rPr>
              <a:t>o</a:t>
            </a:r>
            <a:r>
              <a:rPr lang="en-ZA" dirty="0" err="1"/>
              <a:t>l</a:t>
            </a:r>
            <a:r>
              <a:rPr lang="en-ZA" dirty="0"/>
              <a:t> </a:t>
            </a:r>
            <a:r>
              <a:rPr lang="en-ZA" dirty="0" err="1"/>
              <a:t>gooi</a:t>
            </a:r>
            <a:r>
              <a:rPr lang="en-ZA" dirty="0"/>
              <a:t>”</a:t>
            </a:r>
          </a:p>
          <a:p>
            <a:pPr marL="514350" indent="-514350">
              <a:buFont typeface="+mj-lt"/>
              <a:buAutoNum type="arabicPeriod"/>
            </a:pPr>
            <a:r>
              <a:rPr lang="en-ZA" dirty="0"/>
              <a:t>As </a:t>
            </a:r>
            <a:r>
              <a:rPr lang="en-ZA" dirty="0" err="1"/>
              <a:t>jy</a:t>
            </a:r>
            <a:r>
              <a:rPr lang="en-ZA" dirty="0"/>
              <a:t> </a:t>
            </a:r>
            <a:r>
              <a:rPr lang="en-ZA" dirty="0" err="1"/>
              <a:t>vir</a:t>
            </a:r>
            <a:r>
              <a:rPr lang="en-ZA" dirty="0"/>
              <a:t> </a:t>
            </a:r>
            <a:r>
              <a:rPr lang="en-ZA" dirty="0" err="1"/>
              <a:t>iemand</a:t>
            </a:r>
            <a:r>
              <a:rPr lang="en-ZA" dirty="0"/>
              <a:t> </a:t>
            </a:r>
            <a:r>
              <a:rPr lang="en-ZA" dirty="0" err="1"/>
              <a:t>wegkruip</a:t>
            </a:r>
            <a:r>
              <a:rPr lang="en-ZA" dirty="0"/>
              <a:t>.</a:t>
            </a:r>
          </a:p>
          <a:p>
            <a:pPr marL="514350" indent="-514350">
              <a:buFont typeface="+mj-lt"/>
              <a:buAutoNum type="arabicPeriod"/>
            </a:pPr>
            <a:r>
              <a:rPr lang="en-ZA" dirty="0"/>
              <a:t>As </a:t>
            </a:r>
            <a:r>
              <a:rPr lang="en-ZA" dirty="0" err="1"/>
              <a:t>sy</a:t>
            </a:r>
            <a:r>
              <a:rPr lang="en-ZA" dirty="0"/>
              <a:t> </a:t>
            </a:r>
            <a:r>
              <a:rPr lang="en-ZA" dirty="0" err="1"/>
              <a:t>oupa</a:t>
            </a:r>
            <a:r>
              <a:rPr lang="en-ZA" dirty="0"/>
              <a:t> </a:t>
            </a:r>
            <a:r>
              <a:rPr lang="en-ZA" dirty="0" err="1"/>
              <a:t>hom</a:t>
            </a:r>
            <a:r>
              <a:rPr lang="en-ZA" dirty="0"/>
              <a:t> van </a:t>
            </a:r>
            <a:r>
              <a:rPr lang="en-ZA" dirty="0" err="1"/>
              <a:t>sy</a:t>
            </a:r>
            <a:r>
              <a:rPr lang="en-ZA" dirty="0"/>
              <a:t> </a:t>
            </a:r>
            <a:r>
              <a:rPr lang="en-ZA" dirty="0" err="1"/>
              <a:t>jongdae</a:t>
            </a:r>
            <a:r>
              <a:rPr lang="en-ZA" dirty="0"/>
              <a:t> </a:t>
            </a:r>
            <a:r>
              <a:rPr lang="en-ZA" dirty="0" err="1"/>
              <a:t>vertel</a:t>
            </a:r>
            <a:r>
              <a:rPr lang="en-ZA" dirty="0"/>
              <a:t>.</a:t>
            </a:r>
          </a:p>
          <a:p>
            <a:pPr marL="514350" indent="-514350">
              <a:buFont typeface="+mj-lt"/>
              <a:buAutoNum type="arabicPeriod"/>
            </a:pPr>
            <a:r>
              <a:rPr lang="en-ZA" dirty="0"/>
              <a:t> </a:t>
            </a:r>
          </a:p>
          <a:p>
            <a:pPr marL="514350" indent="-514350">
              <a:buFont typeface="+mj-lt"/>
              <a:buAutoNum type="arabicPeriod"/>
            </a:pPr>
            <a:r>
              <a:rPr lang="en-ZA" dirty="0"/>
              <a:t>A) </a:t>
            </a:r>
            <a:r>
              <a:rPr lang="en-ZA" dirty="0" err="1"/>
              <a:t>Onwaar</a:t>
            </a:r>
            <a:r>
              <a:rPr lang="en-ZA" dirty="0"/>
              <a:t>, </a:t>
            </a:r>
            <a:r>
              <a:rPr lang="en-ZA" dirty="0" err="1"/>
              <a:t>hy</a:t>
            </a:r>
            <a:r>
              <a:rPr lang="en-ZA" dirty="0"/>
              <a:t> </a:t>
            </a:r>
            <a:r>
              <a:rPr lang="en-ZA" dirty="0" err="1"/>
              <a:t>haat</a:t>
            </a:r>
            <a:r>
              <a:rPr lang="en-ZA" dirty="0"/>
              <a:t> </a:t>
            </a:r>
            <a:r>
              <a:rPr lang="en-ZA" dirty="0" err="1"/>
              <a:t>dit</a:t>
            </a:r>
            <a:r>
              <a:rPr lang="en-ZA" dirty="0"/>
              <a:t> of </a:t>
            </a:r>
            <a:r>
              <a:rPr lang="en-ZA" dirty="0" err="1"/>
              <a:t>dit</a:t>
            </a:r>
            <a:r>
              <a:rPr lang="en-ZA" dirty="0"/>
              <a:t> </a:t>
            </a:r>
            <a:r>
              <a:rPr lang="en-ZA" dirty="0" err="1"/>
              <a:t>verveel</a:t>
            </a:r>
            <a:r>
              <a:rPr lang="en-ZA" dirty="0"/>
              <a:t> </a:t>
            </a:r>
            <a:r>
              <a:rPr lang="en-ZA" dirty="0" err="1"/>
              <a:t>hom</a:t>
            </a:r>
            <a:r>
              <a:rPr lang="en-ZA" dirty="0"/>
              <a:t>.</a:t>
            </a:r>
            <a:br>
              <a:rPr lang="en-ZA" dirty="0"/>
            </a:br>
            <a:r>
              <a:rPr lang="en-ZA" dirty="0"/>
              <a:t>B)  </a:t>
            </a:r>
            <a:r>
              <a:rPr lang="en-ZA" dirty="0" err="1"/>
              <a:t>Waar</a:t>
            </a:r>
            <a:r>
              <a:rPr lang="en-ZA" dirty="0"/>
              <a:t>, </a:t>
            </a:r>
            <a:r>
              <a:rPr lang="en-ZA" dirty="0" err="1"/>
              <a:t>Hy</a:t>
            </a:r>
            <a:r>
              <a:rPr lang="en-ZA" dirty="0"/>
              <a:t> is </a:t>
            </a:r>
            <a:r>
              <a:rPr lang="en-ZA" dirty="0" err="1"/>
              <a:t>vasgenael</a:t>
            </a:r>
            <a:r>
              <a:rPr lang="en-ZA" dirty="0"/>
              <a:t> </a:t>
            </a:r>
            <a:r>
              <a:rPr lang="en-ZA" dirty="0" err="1"/>
              <a:t>voor</a:t>
            </a:r>
            <a:r>
              <a:rPr lang="en-ZA" dirty="0"/>
              <a:t> die TV.</a:t>
            </a:r>
          </a:p>
          <a:p>
            <a:pPr marL="514350" indent="-514350">
              <a:buFont typeface="+mj-lt"/>
              <a:buAutoNum type="arabicPeriod"/>
            </a:pPr>
            <a:r>
              <a:rPr lang="en-ZA" dirty="0" err="1"/>
              <a:t>Ja</a:t>
            </a:r>
            <a:r>
              <a:rPr lang="en-ZA" dirty="0"/>
              <a:t>, Die </a:t>
            </a:r>
            <a:r>
              <a:rPr lang="en-ZA" dirty="0" err="1"/>
              <a:t>oupa</a:t>
            </a:r>
            <a:r>
              <a:rPr lang="en-ZA" dirty="0"/>
              <a:t> se </a:t>
            </a:r>
            <a:r>
              <a:rPr lang="en-ZA" dirty="0" err="1"/>
              <a:t>speletjies</a:t>
            </a:r>
            <a:r>
              <a:rPr lang="en-ZA" dirty="0"/>
              <a:t> word </a:t>
            </a:r>
            <a:r>
              <a:rPr lang="en-ZA" dirty="0" err="1"/>
              <a:t>buite</a:t>
            </a:r>
            <a:r>
              <a:rPr lang="en-ZA" dirty="0"/>
              <a:t> </a:t>
            </a:r>
            <a:r>
              <a:rPr lang="en-ZA" dirty="0" err="1"/>
              <a:t>gespeel</a:t>
            </a:r>
            <a:r>
              <a:rPr lang="en-ZA" dirty="0"/>
              <a:t> </a:t>
            </a:r>
            <a:r>
              <a:rPr lang="en-ZA" dirty="0" err="1"/>
              <a:t>en</a:t>
            </a:r>
            <a:r>
              <a:rPr lang="en-ZA" dirty="0"/>
              <a:t> die </a:t>
            </a:r>
            <a:r>
              <a:rPr lang="en-ZA" dirty="0" err="1"/>
              <a:t>kleinseun</a:t>
            </a:r>
            <a:r>
              <a:rPr lang="en-ZA" dirty="0"/>
              <a:t> </a:t>
            </a:r>
            <a:r>
              <a:rPr lang="en-ZA" dirty="0" err="1"/>
              <a:t>s’n</a:t>
            </a:r>
            <a:r>
              <a:rPr lang="en-ZA" dirty="0"/>
              <a:t> word in die huis </a:t>
            </a:r>
            <a:r>
              <a:rPr lang="en-ZA" dirty="0" err="1"/>
              <a:t>gespeel</a:t>
            </a:r>
            <a:r>
              <a:rPr lang="en-ZA"/>
              <a:t>.</a:t>
            </a:r>
            <a:endParaRPr lang="en-ZA" dirty="0"/>
          </a:p>
          <a:p>
            <a:pPr marL="514350" indent="-514350">
              <a:buFont typeface="+mj-lt"/>
              <a:buAutoNum type="arabicPeriod"/>
            </a:pPr>
            <a:endParaRPr lang="af-ZA" dirty="0"/>
          </a:p>
        </p:txBody>
      </p:sp>
    </p:spTree>
    <p:extLst>
      <p:ext uri="{BB962C8B-B14F-4D97-AF65-F5344CB8AC3E}">
        <p14:creationId xmlns:p14="http://schemas.microsoft.com/office/powerpoint/2010/main" val="2883408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060848"/>
            <a:ext cx="8229600" cy="4525963"/>
          </a:xfrm>
        </p:spPr>
        <p:txBody>
          <a:bodyPr/>
          <a:lstStyle/>
          <a:p>
            <a:pPr>
              <a:lnSpc>
                <a:spcPct val="200000"/>
              </a:lnSpc>
            </a:pPr>
            <a:r>
              <a:rPr lang="en-ZA" dirty="0" err="1"/>
              <a:t>Titel</a:t>
            </a:r>
            <a:r>
              <a:rPr lang="en-ZA" dirty="0"/>
              <a:t> van </a:t>
            </a:r>
            <a:r>
              <a:rPr lang="en-ZA" dirty="0" err="1"/>
              <a:t>gedig</a:t>
            </a:r>
            <a:r>
              <a:rPr lang="en-ZA" dirty="0"/>
              <a:t>?</a:t>
            </a:r>
          </a:p>
          <a:p>
            <a:pPr>
              <a:lnSpc>
                <a:spcPct val="200000"/>
              </a:lnSpc>
            </a:pPr>
            <a:r>
              <a:rPr lang="en-ZA" dirty="0" err="1"/>
              <a:t>Versreëls</a:t>
            </a:r>
            <a:r>
              <a:rPr lang="en-ZA" dirty="0"/>
              <a:t>?</a:t>
            </a:r>
          </a:p>
          <a:p>
            <a:pPr>
              <a:lnSpc>
                <a:spcPct val="200000"/>
              </a:lnSpc>
            </a:pPr>
            <a:r>
              <a:rPr lang="en-ZA" dirty="0" err="1"/>
              <a:t>Assonansie</a:t>
            </a:r>
            <a:r>
              <a:rPr lang="en-ZA" dirty="0"/>
              <a:t> </a:t>
            </a:r>
            <a:r>
              <a:rPr lang="en-ZA" dirty="0" err="1"/>
              <a:t>en</a:t>
            </a:r>
            <a:r>
              <a:rPr lang="en-ZA" dirty="0"/>
              <a:t> </a:t>
            </a:r>
            <a:r>
              <a:rPr lang="en-ZA" dirty="0" err="1"/>
              <a:t>Alliterasie</a:t>
            </a:r>
            <a:r>
              <a:rPr lang="en-ZA" dirty="0"/>
              <a:t>?</a:t>
            </a:r>
          </a:p>
        </p:txBody>
      </p:sp>
      <p:sp>
        <p:nvSpPr>
          <p:cNvPr id="4" name="Title 1"/>
          <p:cNvSpPr>
            <a:spLocks noGrp="1"/>
          </p:cNvSpPr>
          <p:nvPr>
            <p:ph type="title"/>
          </p:nvPr>
        </p:nvSpPr>
        <p:spPr>
          <a:xfrm>
            <a:off x="457200" y="274638"/>
            <a:ext cx="8229600" cy="922114"/>
          </a:xfrm>
        </p:spPr>
        <p:style>
          <a:lnRef idx="3">
            <a:schemeClr val="lt1"/>
          </a:lnRef>
          <a:fillRef idx="1">
            <a:schemeClr val="dk1"/>
          </a:fillRef>
          <a:effectRef idx="1">
            <a:schemeClr val="dk1"/>
          </a:effectRef>
          <a:fontRef idx="minor">
            <a:schemeClr val="lt1"/>
          </a:fontRef>
        </p:style>
        <p:txBody>
          <a:bodyPr>
            <a:normAutofit fontScale="90000"/>
          </a:bodyPr>
          <a:lstStyle/>
          <a:p>
            <a:r>
              <a:rPr lang="en-ZA" b="1" dirty="0"/>
              <a:t>Ken </a:t>
            </a:r>
            <a:r>
              <a:rPr lang="en-ZA" b="1" dirty="0" err="1"/>
              <a:t>jy</a:t>
            </a:r>
            <a:r>
              <a:rPr lang="en-ZA" b="1" dirty="0"/>
              <a:t> die </a:t>
            </a:r>
            <a:r>
              <a:rPr lang="en-ZA" b="1" dirty="0" err="1"/>
              <a:t>volgende</a:t>
            </a:r>
            <a:r>
              <a:rPr lang="en-ZA" b="1" dirty="0"/>
              <a:t> </a:t>
            </a:r>
            <a:r>
              <a:rPr lang="en-ZA" b="1" dirty="0" err="1"/>
              <a:t>poëtiese</a:t>
            </a:r>
            <a:r>
              <a:rPr lang="en-ZA" b="1" dirty="0"/>
              <a:t> </a:t>
            </a:r>
            <a:r>
              <a:rPr lang="en-ZA" b="1" dirty="0" err="1"/>
              <a:t>terme</a:t>
            </a:r>
            <a:r>
              <a:rPr lang="en-ZA" b="1" dirty="0"/>
              <a:t>?</a:t>
            </a:r>
          </a:p>
        </p:txBody>
      </p:sp>
    </p:spTree>
    <p:extLst>
      <p:ext uri="{BB962C8B-B14F-4D97-AF65-F5344CB8AC3E}">
        <p14:creationId xmlns:p14="http://schemas.microsoft.com/office/powerpoint/2010/main" val="2055282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l"/>
            <a:r>
              <a:rPr lang="en-ZA" dirty="0" err="1"/>
              <a:t>Titel</a:t>
            </a:r>
            <a:r>
              <a:rPr lang="en-ZA" dirty="0"/>
              <a:t> van </a:t>
            </a:r>
            <a:r>
              <a:rPr lang="en-ZA" dirty="0" err="1"/>
              <a:t>gedig</a:t>
            </a:r>
            <a:r>
              <a:rPr lang="en-ZA" dirty="0"/>
              <a:t> = </a:t>
            </a:r>
            <a:r>
              <a:rPr lang="en-ZA" dirty="0" err="1"/>
              <a:t>naam</a:t>
            </a:r>
            <a:r>
              <a:rPr lang="en-ZA" dirty="0"/>
              <a:t> van </a:t>
            </a:r>
            <a:r>
              <a:rPr lang="en-ZA" dirty="0" err="1"/>
              <a:t>gedig</a:t>
            </a:r>
            <a:endParaRPr lang="af-Z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8784" y="1484784"/>
            <a:ext cx="3994943" cy="2925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852936"/>
            <a:ext cx="4436060"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627784" y="2636912"/>
            <a:ext cx="1584176" cy="1080120"/>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8" name="Rectangle 7"/>
          <p:cNvSpPr/>
          <p:nvPr/>
        </p:nvSpPr>
        <p:spPr>
          <a:xfrm>
            <a:off x="5580111" y="1340768"/>
            <a:ext cx="3293615" cy="1080120"/>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Tree>
    <p:extLst>
      <p:ext uri="{BB962C8B-B14F-4D97-AF65-F5344CB8AC3E}">
        <p14:creationId xmlns:p14="http://schemas.microsoft.com/office/powerpoint/2010/main" val="1646336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964488" cy="1570186"/>
          </a:xfrm>
        </p:spPr>
        <p:style>
          <a:lnRef idx="2">
            <a:schemeClr val="dk1"/>
          </a:lnRef>
          <a:fillRef idx="1">
            <a:schemeClr val="lt1"/>
          </a:fillRef>
          <a:effectRef idx="0">
            <a:schemeClr val="dk1"/>
          </a:effectRef>
          <a:fontRef idx="minor">
            <a:schemeClr val="dk1"/>
          </a:fontRef>
        </p:style>
        <p:txBody>
          <a:bodyPr>
            <a:noAutofit/>
          </a:bodyPr>
          <a:lstStyle/>
          <a:p>
            <a:r>
              <a:rPr lang="en-ZA" sz="3200" u="sng" dirty="0" err="1"/>
              <a:t>Versreëls</a:t>
            </a:r>
            <a:r>
              <a:rPr lang="en-ZA" sz="3200" dirty="0"/>
              <a:t> =  </a:t>
            </a:r>
            <a:r>
              <a:rPr lang="en-ZA" sz="3200" dirty="0" err="1"/>
              <a:t>Lyntjies</a:t>
            </a:r>
            <a:r>
              <a:rPr lang="en-ZA" sz="3200" dirty="0"/>
              <a:t> in ‘n </a:t>
            </a:r>
            <a:r>
              <a:rPr lang="en-ZA" sz="3200" dirty="0" err="1"/>
              <a:t>gedig</a:t>
            </a:r>
            <a:r>
              <a:rPr lang="en-ZA" sz="3200" dirty="0"/>
              <a:t> wat </a:t>
            </a:r>
            <a:r>
              <a:rPr lang="en-ZA" sz="3200" dirty="0" err="1"/>
              <a:t>saam</a:t>
            </a:r>
            <a:r>
              <a:rPr lang="en-ZA" sz="3200" dirty="0"/>
              <a:t> ‘n </a:t>
            </a:r>
            <a:r>
              <a:rPr lang="en-ZA" sz="3200" dirty="0" err="1"/>
              <a:t>strofe</a:t>
            </a:r>
            <a:r>
              <a:rPr lang="en-ZA" sz="3200" dirty="0"/>
              <a:t> </a:t>
            </a:r>
            <a:r>
              <a:rPr lang="en-ZA" sz="3200" dirty="0" err="1"/>
              <a:t>vorm</a:t>
            </a:r>
            <a:r>
              <a:rPr lang="en-ZA" sz="3200" dirty="0"/>
              <a:t>.  </a:t>
            </a:r>
            <a:r>
              <a:rPr lang="en-ZA" sz="3200" dirty="0" err="1"/>
              <a:t>Nommer</a:t>
            </a:r>
            <a:r>
              <a:rPr lang="en-ZA" sz="3200" dirty="0"/>
              <a:t> </a:t>
            </a:r>
            <a:r>
              <a:rPr lang="en-ZA" sz="3200" dirty="0" err="1"/>
              <a:t>altyd</a:t>
            </a:r>
            <a:r>
              <a:rPr lang="en-ZA" sz="3200" dirty="0"/>
              <a:t> </a:t>
            </a:r>
            <a:r>
              <a:rPr lang="en-ZA" sz="3200" dirty="0" err="1"/>
              <a:t>jou</a:t>
            </a:r>
            <a:r>
              <a:rPr lang="en-ZA" sz="3200" dirty="0"/>
              <a:t> </a:t>
            </a:r>
            <a:r>
              <a:rPr lang="en-ZA" sz="3200" dirty="0" err="1"/>
              <a:t>versreëls</a:t>
            </a:r>
            <a:r>
              <a:rPr lang="en-ZA" sz="3200" dirty="0"/>
              <a:t> in </a:t>
            </a:r>
            <a:r>
              <a:rPr lang="en-ZA" sz="3200" b="1" dirty="0" err="1">
                <a:solidFill>
                  <a:srgbClr val="00B050"/>
                </a:solidFill>
              </a:rPr>
              <a:t>GROEN</a:t>
            </a:r>
            <a:r>
              <a:rPr lang="en-ZA" sz="3200" dirty="0"/>
              <a:t>.</a:t>
            </a:r>
          </a:p>
        </p:txBody>
      </p:sp>
      <p:pic>
        <p:nvPicPr>
          <p:cNvPr id="3074" name="Picture 2" descr="http://4.bp.blogspot.com/-Daoz3dkTwu0/VcNTdUcp5QI/AAAAAAAAAL8/SS575dCF7iI/s1600/Tongknoper.jpg"/>
          <p:cNvPicPr>
            <a:picLocks noChangeAspect="1" noChangeArrowheads="1"/>
          </p:cNvPicPr>
          <p:nvPr/>
        </p:nvPicPr>
        <p:blipFill rotWithShape="1">
          <a:blip r:embed="rId2">
            <a:extLst>
              <a:ext uri="{28A0092B-C50C-407E-A947-70E740481C1C}">
                <a14:useLocalDpi xmlns:a14="http://schemas.microsoft.com/office/drawing/2010/main" val="0"/>
              </a:ext>
            </a:extLst>
          </a:blip>
          <a:srcRect l="10543" t="10666" r="25340" b="50734"/>
          <a:stretch/>
        </p:blipFill>
        <p:spPr bwMode="auto">
          <a:xfrm>
            <a:off x="1475656" y="2132856"/>
            <a:ext cx="5449780" cy="321734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1835696" y="2924944"/>
            <a:ext cx="4536504" cy="57606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835696" y="3685649"/>
            <a:ext cx="4536504" cy="57606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835696" y="3501008"/>
            <a:ext cx="3456384" cy="4404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932294" y="4077072"/>
            <a:ext cx="4536504" cy="57606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Left Bracket 10"/>
          <p:cNvSpPr/>
          <p:nvPr/>
        </p:nvSpPr>
        <p:spPr>
          <a:xfrm rot="21156381">
            <a:off x="1508347" y="3098912"/>
            <a:ext cx="593383" cy="1749537"/>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3" name="TextBox 12"/>
          <p:cNvSpPr txBox="1"/>
          <p:nvPr/>
        </p:nvSpPr>
        <p:spPr>
          <a:xfrm rot="21090264">
            <a:off x="1517553" y="3188850"/>
            <a:ext cx="432048" cy="1569660"/>
          </a:xfrm>
          <a:prstGeom prst="rect">
            <a:avLst/>
          </a:prstGeom>
          <a:noFill/>
        </p:spPr>
        <p:txBody>
          <a:bodyPr wrap="square" rtlCol="0">
            <a:spAutoFit/>
          </a:bodyPr>
          <a:lstStyle/>
          <a:p>
            <a:pPr algn="r"/>
            <a:r>
              <a:rPr lang="en-ZA" sz="2400" b="1" dirty="0">
                <a:solidFill>
                  <a:srgbClr val="008000"/>
                </a:solidFill>
              </a:rPr>
              <a:t>1</a:t>
            </a:r>
          </a:p>
          <a:p>
            <a:pPr algn="r"/>
            <a:r>
              <a:rPr lang="en-ZA" sz="2400" b="1" dirty="0">
                <a:solidFill>
                  <a:srgbClr val="008000"/>
                </a:solidFill>
              </a:rPr>
              <a:t>2</a:t>
            </a:r>
          </a:p>
          <a:p>
            <a:pPr algn="r"/>
            <a:r>
              <a:rPr lang="en-ZA" sz="2400" b="1" dirty="0">
                <a:solidFill>
                  <a:srgbClr val="008000"/>
                </a:solidFill>
              </a:rPr>
              <a:t>3</a:t>
            </a:r>
          </a:p>
          <a:p>
            <a:pPr algn="r"/>
            <a:r>
              <a:rPr lang="en-ZA" sz="2400" b="1" dirty="0">
                <a:solidFill>
                  <a:srgbClr val="008000"/>
                </a:solidFill>
              </a:rPr>
              <a:t>4</a:t>
            </a:r>
          </a:p>
        </p:txBody>
      </p:sp>
    </p:spTree>
    <p:extLst>
      <p:ext uri="{BB962C8B-B14F-4D97-AF65-F5344CB8AC3E}">
        <p14:creationId xmlns:p14="http://schemas.microsoft.com/office/powerpoint/2010/main" val="277140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13"/>
                                        </p:tgtEl>
                                        <p:attrNameLst>
                                          <p:attrName>style.visibility</p:attrName>
                                        </p:attrNameLst>
                                      </p:cBhvr>
                                      <p:to>
                                        <p:strVal val="visible"/>
                                      </p:to>
                                    </p:set>
                                    <p:anim calcmode="lin" valueType="num">
                                      <p:cBhvr>
                                        <p:cTn id="11" dur="20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2" dur="2000" fill="hold"/>
                                        <p:tgtEl>
                                          <p:spTgt spid="13"/>
                                        </p:tgtEl>
                                        <p:attrNameLst>
                                          <p:attrName>ppt_y</p:attrName>
                                        </p:attrNameLst>
                                      </p:cBhvr>
                                      <p:tavLst>
                                        <p:tav tm="0">
                                          <p:val>
                                            <p:strVal val="#ppt_y"/>
                                          </p:val>
                                        </p:tav>
                                        <p:tav tm="100000">
                                          <p:val>
                                            <p:strVal val="#ppt_y"/>
                                          </p:val>
                                        </p:tav>
                                      </p:tavLst>
                                    </p:anim>
                                    <p:anim calcmode="lin" valueType="num">
                                      <p:cBhvr>
                                        <p:cTn id="13" dur="20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4" dur="20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20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nip Diagonal Corner Rectangle 5"/>
          <p:cNvSpPr/>
          <p:nvPr/>
        </p:nvSpPr>
        <p:spPr>
          <a:xfrm>
            <a:off x="570803" y="4179099"/>
            <a:ext cx="7643866" cy="1714512"/>
          </a:xfrm>
          <a:prstGeom prst="snip2Diag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af-ZA" sz="3600" dirty="0">
                <a:ln w="18415" cmpd="sng">
                  <a:solidFill>
                    <a:prstClr val="black"/>
                  </a:solidFill>
                  <a:prstDash val="solid"/>
                </a:ln>
                <a:solidFill>
                  <a:prstClr val="black"/>
                </a:solidFill>
                <a:effectLst>
                  <a:outerShdw blurRad="63500" dir="3600000" algn="tl" rotWithShape="0">
                    <a:srgbClr val="000000">
                      <a:alpha val="70000"/>
                    </a:srgbClr>
                  </a:outerShdw>
                </a:effectLst>
              </a:rPr>
              <a:t>“Sannie sê sy sal sewe sakke sout sleep, sewe sakke sout is swaar sowaar”– </a:t>
            </a:r>
            <a:r>
              <a:rPr lang="af-ZA" sz="3600" i="1" dirty="0">
                <a:ln w="18415" cmpd="sng">
                  <a:solidFill>
                    <a:prstClr val="black"/>
                  </a:solidFill>
                  <a:prstDash val="solid"/>
                </a:ln>
                <a:solidFill>
                  <a:prstClr val="black"/>
                </a:solidFill>
                <a:effectLst>
                  <a:outerShdw blurRad="63500" dir="3600000" algn="tl" rotWithShape="0">
                    <a:srgbClr val="000000">
                      <a:alpha val="70000"/>
                    </a:srgbClr>
                  </a:outerShdw>
                </a:effectLst>
              </a:rPr>
              <a:t>Sewe Sakke Sout</a:t>
            </a:r>
            <a:endParaRPr lang="en-ZA" sz="3600" dirty="0">
              <a:ln w="18415" cmpd="sng">
                <a:solidFill>
                  <a:prstClr val="black"/>
                </a:solidFill>
                <a:prstDash val="solid"/>
              </a:ln>
              <a:solidFill>
                <a:prstClr val="black"/>
              </a:solidFill>
              <a:effectLst>
                <a:outerShdw blurRad="63500" dir="3600000" algn="tl" rotWithShape="0">
                  <a:srgbClr val="000000">
                    <a:alpha val="70000"/>
                  </a:srgbClr>
                </a:outerShdw>
              </a:effectLst>
            </a:endParaRPr>
          </a:p>
        </p:txBody>
      </p:sp>
      <p:pic>
        <p:nvPicPr>
          <p:cNvPr id="7" name="sannie s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702525" y="4516486"/>
            <a:ext cx="500066" cy="500066"/>
          </a:xfrm>
          <a:prstGeom prst="rect">
            <a:avLst/>
          </a:prstGeom>
        </p:spPr>
      </p:pic>
      <p:sp>
        <p:nvSpPr>
          <p:cNvPr id="8" name="Title 1"/>
          <p:cNvSpPr>
            <a:spLocks noGrp="1"/>
          </p:cNvSpPr>
          <p:nvPr>
            <p:ph type="title"/>
          </p:nvPr>
        </p:nvSpPr>
        <p:spPr>
          <a:xfrm>
            <a:off x="467544" y="260648"/>
            <a:ext cx="8229600" cy="1143000"/>
          </a:xfrm>
        </p:spPr>
        <p:style>
          <a:lnRef idx="2">
            <a:schemeClr val="dk1"/>
          </a:lnRef>
          <a:fillRef idx="1">
            <a:schemeClr val="lt1"/>
          </a:fillRef>
          <a:effectRef idx="0">
            <a:schemeClr val="dk1"/>
          </a:effectRef>
          <a:fontRef idx="minor">
            <a:schemeClr val="dk1"/>
          </a:fontRef>
        </p:style>
        <p:txBody>
          <a:bodyPr>
            <a:noAutofit/>
          </a:bodyPr>
          <a:lstStyle/>
          <a:p>
            <a:pPr algn="l"/>
            <a:r>
              <a:rPr lang="en-ZA" sz="3600" dirty="0" err="1"/>
              <a:t>Alliterasie</a:t>
            </a:r>
            <a:r>
              <a:rPr lang="en-ZA" sz="3600" dirty="0"/>
              <a:t>:  Die </a:t>
            </a:r>
            <a:r>
              <a:rPr lang="en-ZA" sz="3600" dirty="0" err="1"/>
              <a:t>herhaling</a:t>
            </a:r>
            <a:r>
              <a:rPr lang="en-ZA" sz="3600" dirty="0"/>
              <a:t> van </a:t>
            </a:r>
            <a:r>
              <a:rPr lang="en-ZA" sz="3600" dirty="0" err="1"/>
              <a:t>konsonante</a:t>
            </a:r>
            <a:r>
              <a:rPr lang="en-ZA" sz="3600" dirty="0"/>
              <a:t> in </a:t>
            </a:r>
            <a:r>
              <a:rPr lang="en-ZA" sz="3600" dirty="0" err="1"/>
              <a:t>een</a:t>
            </a:r>
            <a:r>
              <a:rPr lang="en-ZA" sz="3600" dirty="0"/>
              <a:t> </a:t>
            </a:r>
            <a:r>
              <a:rPr lang="en-ZA" sz="3600" dirty="0" err="1"/>
              <a:t>versreël</a:t>
            </a:r>
            <a:r>
              <a:rPr lang="en-ZA" sz="3600" dirty="0"/>
              <a:t>.</a:t>
            </a:r>
            <a:endParaRPr lang="af-ZA" sz="3600" dirty="0"/>
          </a:p>
        </p:txBody>
      </p:sp>
      <p:sp>
        <p:nvSpPr>
          <p:cNvPr id="3" name="TextBox 2"/>
          <p:cNvSpPr txBox="1"/>
          <p:nvPr/>
        </p:nvSpPr>
        <p:spPr>
          <a:xfrm>
            <a:off x="539552" y="1700808"/>
            <a:ext cx="8104382" cy="1815882"/>
          </a:xfrm>
          <a:prstGeom prst="rect">
            <a:avLst/>
          </a:prstGeom>
          <a:noFill/>
        </p:spPr>
        <p:txBody>
          <a:bodyPr wrap="square" rtlCol="0">
            <a:spAutoFit/>
          </a:bodyPr>
          <a:lstStyle/>
          <a:p>
            <a:pPr marL="457200" indent="-457200">
              <a:buFont typeface="Arial" panose="020B0604020202020204" pitchFamily="34" charset="0"/>
              <a:buChar char="•"/>
            </a:pPr>
            <a:r>
              <a:rPr lang="en-ZA" sz="3200" dirty="0"/>
              <a:t>Hoe dui ‘n </a:t>
            </a:r>
            <a:r>
              <a:rPr lang="en-ZA" sz="3200" dirty="0" err="1"/>
              <a:t>mens</a:t>
            </a:r>
            <a:r>
              <a:rPr lang="en-ZA" sz="3200" dirty="0"/>
              <a:t> </a:t>
            </a:r>
            <a:r>
              <a:rPr lang="en-ZA" sz="3200" dirty="0" err="1"/>
              <a:t>alliterasie</a:t>
            </a:r>
            <a:r>
              <a:rPr lang="en-ZA" sz="3200" dirty="0"/>
              <a:t> </a:t>
            </a:r>
            <a:r>
              <a:rPr lang="en-ZA" sz="3200" dirty="0" err="1"/>
              <a:t>aan</a:t>
            </a:r>
            <a:r>
              <a:rPr lang="en-ZA" sz="3200" dirty="0"/>
              <a:t>?</a:t>
            </a:r>
            <a:br>
              <a:rPr lang="en-ZA" sz="3200" dirty="0"/>
            </a:br>
            <a:r>
              <a:rPr lang="en-ZA" sz="4000" dirty="0"/>
              <a:t>“</a:t>
            </a:r>
            <a:r>
              <a:rPr lang="en-ZA" sz="4000" u="sng" dirty="0" err="1"/>
              <a:t>S</a:t>
            </a:r>
            <a:r>
              <a:rPr lang="en-ZA" sz="4000" dirty="0" err="1"/>
              <a:t>annie</a:t>
            </a:r>
            <a:r>
              <a:rPr lang="en-ZA" sz="4000" dirty="0"/>
              <a:t> </a:t>
            </a:r>
            <a:r>
              <a:rPr lang="en-ZA" sz="4000" u="sng" dirty="0" err="1"/>
              <a:t>s</a:t>
            </a:r>
            <a:r>
              <a:rPr lang="en-ZA" sz="4000" dirty="0" err="1"/>
              <a:t>ê</a:t>
            </a:r>
            <a:r>
              <a:rPr lang="en-ZA" sz="4000" dirty="0"/>
              <a:t> </a:t>
            </a:r>
            <a:r>
              <a:rPr lang="en-ZA" sz="4000" u="sng" dirty="0" err="1"/>
              <a:t>s</a:t>
            </a:r>
            <a:r>
              <a:rPr lang="en-ZA" sz="4000" dirty="0" err="1"/>
              <a:t>y</a:t>
            </a:r>
            <a:r>
              <a:rPr lang="en-ZA" sz="4000" dirty="0"/>
              <a:t> </a:t>
            </a:r>
            <a:r>
              <a:rPr lang="en-ZA" sz="4000" u="sng" dirty="0" err="1"/>
              <a:t>s</a:t>
            </a:r>
            <a:r>
              <a:rPr lang="en-ZA" sz="4000" dirty="0" err="1"/>
              <a:t>al</a:t>
            </a:r>
            <a:r>
              <a:rPr lang="en-ZA" sz="4000" dirty="0"/>
              <a:t> </a:t>
            </a:r>
            <a:r>
              <a:rPr lang="en-ZA" sz="4000" u="sng" dirty="0" err="1"/>
              <a:t>s</a:t>
            </a:r>
            <a:r>
              <a:rPr lang="en-ZA" sz="4000" dirty="0" err="1"/>
              <a:t>ewe</a:t>
            </a:r>
            <a:r>
              <a:rPr lang="en-ZA" sz="4000" dirty="0"/>
              <a:t> </a:t>
            </a:r>
            <a:r>
              <a:rPr lang="en-ZA" sz="4000" u="sng" dirty="0" err="1"/>
              <a:t>s</a:t>
            </a:r>
            <a:r>
              <a:rPr lang="en-ZA" sz="4000" dirty="0" err="1"/>
              <a:t>akke</a:t>
            </a:r>
            <a:r>
              <a:rPr lang="en-ZA" sz="4000" dirty="0"/>
              <a:t> </a:t>
            </a:r>
            <a:r>
              <a:rPr lang="en-ZA" sz="4000" u="sng" dirty="0" err="1"/>
              <a:t>s</a:t>
            </a:r>
            <a:r>
              <a:rPr lang="en-ZA" sz="4000" dirty="0" err="1"/>
              <a:t>out</a:t>
            </a:r>
            <a:r>
              <a:rPr lang="en-ZA" sz="4000" dirty="0"/>
              <a:t>”</a:t>
            </a:r>
            <a:br>
              <a:rPr lang="en-ZA" sz="4000" dirty="0"/>
            </a:br>
            <a:r>
              <a:rPr lang="en-ZA" sz="4000" dirty="0"/>
              <a:t>(s-</a:t>
            </a:r>
            <a:r>
              <a:rPr lang="en-ZA" sz="4000" dirty="0" err="1"/>
              <a:t>alliterasie</a:t>
            </a:r>
            <a:r>
              <a:rPr lang="en-ZA" sz="4000" dirty="0"/>
              <a:t>)</a:t>
            </a:r>
          </a:p>
        </p:txBody>
      </p:sp>
    </p:spTree>
    <p:extLst>
      <p:ext uri="{BB962C8B-B14F-4D97-AF65-F5344CB8AC3E}">
        <p14:creationId xmlns:p14="http://schemas.microsoft.com/office/powerpoint/2010/main" val="135106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5801" fill="hold"/>
                                        <p:tgtEl>
                                          <p:spTgt spid="7"/>
                                        </p:tgtEl>
                                      </p:cBhvr>
                                    </p:cmd>
                                  </p:childTnLst>
                                </p:cTn>
                              </p:par>
                            </p:childTnLst>
                          </p:cTn>
                        </p:par>
                      </p:childTnLst>
                    </p:cTn>
                  </p:par>
                </p:childTnLst>
              </p:cTn>
              <p:nextCondLst>
                <p:cond evt="onClick" delay="0">
                  <p:tgtEl>
                    <p:spTgt spid="7"/>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nip Diagonal Corner Rectangle 5"/>
          <p:cNvSpPr/>
          <p:nvPr/>
        </p:nvSpPr>
        <p:spPr>
          <a:xfrm>
            <a:off x="857224" y="4929198"/>
            <a:ext cx="7643866" cy="1714512"/>
          </a:xfrm>
          <a:prstGeom prst="snip2DiagRect">
            <a:avLst/>
          </a:prstGeom>
          <a:ln>
            <a:noFill/>
          </a:ln>
          <a:effectLst>
            <a:glow rad="63500">
              <a:schemeClr val="accent4">
                <a:satMod val="175000"/>
                <a:alpha val="40000"/>
              </a:schemeClr>
            </a:glow>
            <a:outerShdw blurRad="44450" dist="27940" dir="5400000" algn="ctr">
              <a:srgbClr val="000000">
                <a:alpha val="32000"/>
              </a:srgbClr>
            </a:outerShdw>
            <a:softEdge rad="63500"/>
          </a:effectLst>
          <a:scene3d>
            <a:camera prst="perspectiveFront"/>
            <a:lightRig rig="balanced" dir="t">
              <a:rot lat="0" lon="0" rev="8700000"/>
            </a:lightRig>
          </a:scene3d>
          <a:sp3d>
            <a:bevelT w="190500" h="38100"/>
          </a:sp3d>
        </p:spPr>
        <p:style>
          <a:lnRef idx="1">
            <a:schemeClr val="accent2"/>
          </a:lnRef>
          <a:fillRef idx="1003">
            <a:schemeClr val="dk2"/>
          </a:fillRef>
          <a:effectRef idx="2">
            <a:schemeClr val="accent2"/>
          </a:effectRef>
          <a:fontRef idx="minor">
            <a:schemeClr val="lt1"/>
          </a:fontRef>
        </p:style>
        <p:txBody>
          <a:bodyPr rtlCol="0" anchor="ctr"/>
          <a:lstStyle/>
          <a:p>
            <a:pPr algn="ctr"/>
            <a:r>
              <a:rPr lang="af-ZA" sz="3600" dirty="0">
                <a:ln w="18415" cmpd="sng">
                  <a:solidFill>
                    <a:schemeClr val="bg1"/>
                  </a:solidFill>
                  <a:prstDash val="solid"/>
                </a:ln>
                <a:solidFill>
                  <a:schemeClr val="bg1"/>
                </a:solidFill>
                <a:effectLst>
                  <a:outerShdw blurRad="63500" dir="3600000" algn="tl" rotWithShape="0">
                    <a:srgbClr val="000000">
                      <a:alpha val="70000"/>
                    </a:srgbClr>
                  </a:outerShdw>
                </a:effectLst>
              </a:rPr>
              <a:t>“af, af, af en af gaan al die ligte in die nag, nag, nag. Sag speel die liedjie...” – </a:t>
            </a:r>
            <a:r>
              <a:rPr lang="af-ZA" sz="3600" i="1" dirty="0">
                <a:ln w="18415" cmpd="sng">
                  <a:solidFill>
                    <a:schemeClr val="bg1"/>
                  </a:solidFill>
                  <a:prstDash val="solid"/>
                </a:ln>
                <a:solidFill>
                  <a:schemeClr val="bg1"/>
                </a:solidFill>
                <a:effectLst>
                  <a:outerShdw blurRad="63500" dir="3600000" algn="tl" rotWithShape="0">
                    <a:srgbClr val="000000">
                      <a:alpha val="70000"/>
                    </a:srgbClr>
                  </a:outerShdw>
                </a:effectLst>
              </a:rPr>
              <a:t>Af en af</a:t>
            </a:r>
            <a:endParaRPr lang="en-ZA" sz="3600"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pic>
        <p:nvPicPr>
          <p:cNvPr id="8" name="Content Placeholder 7" descr="5_0.jpg"/>
          <p:cNvPicPr>
            <a:picLocks noGrp="1" noChangeAspect="1"/>
          </p:cNvPicPr>
          <p:nvPr>
            <p:ph idx="1"/>
          </p:nvPr>
        </p:nvPicPr>
        <p:blipFill>
          <a:blip r:embed="rId4"/>
          <a:stretch>
            <a:fillRect/>
          </a:stretch>
        </p:blipFill>
        <p:spPr>
          <a:xfrm>
            <a:off x="179512" y="3573016"/>
            <a:ext cx="3168352" cy="12351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af en af.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72528" y="5643578"/>
            <a:ext cx="571472" cy="571472"/>
          </a:xfrm>
          <a:prstGeom prst="rect">
            <a:avLst/>
          </a:prstGeom>
        </p:spPr>
      </p:pic>
      <p:sp>
        <p:nvSpPr>
          <p:cNvPr id="7" name="Title 1"/>
          <p:cNvSpPr>
            <a:spLocks noGrp="1"/>
          </p:cNvSpPr>
          <p:nvPr>
            <p:ph type="title"/>
          </p:nvPr>
        </p:nvSpPr>
        <p:spPr>
          <a:xfrm>
            <a:off x="467544" y="260648"/>
            <a:ext cx="8229600" cy="1143000"/>
          </a:xfrm>
        </p:spPr>
        <p:style>
          <a:lnRef idx="2">
            <a:schemeClr val="dk1"/>
          </a:lnRef>
          <a:fillRef idx="1">
            <a:schemeClr val="lt1"/>
          </a:fillRef>
          <a:effectRef idx="0">
            <a:schemeClr val="dk1"/>
          </a:effectRef>
          <a:fontRef idx="minor">
            <a:schemeClr val="dk1"/>
          </a:fontRef>
        </p:style>
        <p:txBody>
          <a:bodyPr>
            <a:noAutofit/>
          </a:bodyPr>
          <a:lstStyle/>
          <a:p>
            <a:pPr algn="l"/>
            <a:r>
              <a:rPr lang="en-ZA" sz="3600" dirty="0" err="1"/>
              <a:t>Assonansie</a:t>
            </a:r>
            <a:r>
              <a:rPr lang="en-ZA" sz="3600" dirty="0"/>
              <a:t>:  Die </a:t>
            </a:r>
            <a:r>
              <a:rPr lang="en-ZA" sz="3600" dirty="0" err="1"/>
              <a:t>herhaling</a:t>
            </a:r>
            <a:r>
              <a:rPr lang="en-ZA" sz="3600" dirty="0"/>
              <a:t> van </a:t>
            </a:r>
            <a:r>
              <a:rPr lang="en-ZA" sz="3600" dirty="0" err="1"/>
              <a:t>vokale</a:t>
            </a:r>
            <a:r>
              <a:rPr lang="en-ZA" sz="3600" dirty="0"/>
              <a:t> in </a:t>
            </a:r>
            <a:r>
              <a:rPr lang="en-ZA" sz="3600" dirty="0" err="1"/>
              <a:t>woorde</a:t>
            </a:r>
            <a:r>
              <a:rPr lang="en-ZA" sz="3600" dirty="0"/>
              <a:t> in </a:t>
            </a:r>
            <a:r>
              <a:rPr lang="en-ZA" sz="3600" dirty="0" err="1"/>
              <a:t>een</a:t>
            </a:r>
            <a:r>
              <a:rPr lang="en-ZA" sz="3600" dirty="0"/>
              <a:t> </a:t>
            </a:r>
            <a:r>
              <a:rPr lang="en-ZA" sz="3600" dirty="0" err="1"/>
              <a:t>versreël</a:t>
            </a:r>
            <a:r>
              <a:rPr lang="en-ZA" sz="3600" dirty="0"/>
              <a:t>.</a:t>
            </a:r>
            <a:endParaRPr lang="af-ZA" sz="3600" dirty="0"/>
          </a:p>
        </p:txBody>
      </p:sp>
      <p:sp>
        <p:nvSpPr>
          <p:cNvPr id="9" name="TextBox 8"/>
          <p:cNvSpPr txBox="1"/>
          <p:nvPr/>
        </p:nvSpPr>
        <p:spPr>
          <a:xfrm>
            <a:off x="539552" y="1700808"/>
            <a:ext cx="8104382" cy="1815882"/>
          </a:xfrm>
          <a:prstGeom prst="rect">
            <a:avLst/>
          </a:prstGeom>
          <a:noFill/>
        </p:spPr>
        <p:txBody>
          <a:bodyPr wrap="square" rtlCol="0">
            <a:spAutoFit/>
          </a:bodyPr>
          <a:lstStyle/>
          <a:p>
            <a:pPr marL="457200" indent="-457200">
              <a:buFont typeface="Arial" panose="020B0604020202020204" pitchFamily="34" charset="0"/>
              <a:buChar char="•"/>
            </a:pPr>
            <a:r>
              <a:rPr lang="en-ZA" sz="3200" dirty="0"/>
              <a:t>Hoe dui ‘n </a:t>
            </a:r>
            <a:r>
              <a:rPr lang="en-ZA" sz="3200" dirty="0" err="1"/>
              <a:t>mens</a:t>
            </a:r>
            <a:r>
              <a:rPr lang="en-ZA" sz="3200" dirty="0"/>
              <a:t> </a:t>
            </a:r>
            <a:r>
              <a:rPr lang="en-ZA" sz="3200" dirty="0" err="1"/>
              <a:t>assonansie</a:t>
            </a:r>
            <a:r>
              <a:rPr lang="en-ZA" sz="3200" dirty="0"/>
              <a:t> </a:t>
            </a:r>
            <a:r>
              <a:rPr lang="en-ZA" sz="3200" dirty="0" err="1"/>
              <a:t>aan</a:t>
            </a:r>
            <a:r>
              <a:rPr lang="en-ZA" sz="3200" dirty="0"/>
              <a:t>?</a:t>
            </a:r>
            <a:br>
              <a:rPr lang="en-ZA" sz="3200" dirty="0"/>
            </a:br>
            <a:r>
              <a:rPr lang="en-ZA" sz="4000" dirty="0"/>
              <a:t>“</a:t>
            </a:r>
            <a:r>
              <a:rPr lang="en-ZA" sz="4000" u="sng" dirty="0" err="1"/>
              <a:t>a</a:t>
            </a:r>
            <a:r>
              <a:rPr lang="en-ZA" sz="4000" dirty="0" err="1"/>
              <a:t>f</a:t>
            </a:r>
            <a:r>
              <a:rPr lang="en-ZA" sz="4000" dirty="0"/>
              <a:t>, </a:t>
            </a:r>
            <a:r>
              <a:rPr lang="en-ZA" sz="4000" u="sng" dirty="0" err="1"/>
              <a:t>a</a:t>
            </a:r>
            <a:r>
              <a:rPr lang="en-ZA" sz="4000" dirty="0" err="1"/>
              <a:t>f</a:t>
            </a:r>
            <a:r>
              <a:rPr lang="en-ZA" sz="4000" dirty="0"/>
              <a:t>, </a:t>
            </a:r>
            <a:r>
              <a:rPr lang="en-ZA" sz="4000" u="sng" dirty="0" err="1"/>
              <a:t>a</a:t>
            </a:r>
            <a:r>
              <a:rPr lang="en-ZA" sz="4000" dirty="0" err="1"/>
              <a:t>f</a:t>
            </a:r>
            <a:r>
              <a:rPr lang="en-ZA" sz="4000" dirty="0"/>
              <a:t> </a:t>
            </a:r>
            <a:r>
              <a:rPr lang="en-ZA" sz="4000" dirty="0" err="1"/>
              <a:t>en</a:t>
            </a:r>
            <a:r>
              <a:rPr lang="en-ZA" sz="4000" dirty="0"/>
              <a:t> </a:t>
            </a:r>
            <a:r>
              <a:rPr lang="en-ZA" sz="4000" u="sng" dirty="0" err="1"/>
              <a:t>a</a:t>
            </a:r>
            <a:r>
              <a:rPr lang="en-ZA" sz="4000" dirty="0" err="1"/>
              <a:t>f</a:t>
            </a:r>
            <a:r>
              <a:rPr lang="en-ZA" sz="4000" dirty="0"/>
              <a:t> </a:t>
            </a:r>
            <a:r>
              <a:rPr lang="en-ZA" sz="4000" dirty="0" err="1"/>
              <a:t>gaan</a:t>
            </a:r>
            <a:r>
              <a:rPr lang="en-ZA" sz="4000" dirty="0"/>
              <a:t> </a:t>
            </a:r>
            <a:r>
              <a:rPr lang="en-ZA" sz="4000" u="sng" dirty="0"/>
              <a:t>a</a:t>
            </a:r>
            <a:r>
              <a:rPr lang="en-ZA" sz="4000" dirty="0"/>
              <a:t>l die </a:t>
            </a:r>
            <a:r>
              <a:rPr lang="en-ZA" sz="4000" dirty="0" err="1"/>
              <a:t>ligte</a:t>
            </a:r>
            <a:r>
              <a:rPr lang="en-ZA" sz="4000" dirty="0"/>
              <a:t>”</a:t>
            </a:r>
            <a:br>
              <a:rPr lang="en-ZA" sz="4000" dirty="0"/>
            </a:br>
            <a:r>
              <a:rPr lang="en-ZA" sz="4000" dirty="0"/>
              <a:t>(a-</a:t>
            </a:r>
            <a:r>
              <a:rPr lang="en-ZA" sz="4000" dirty="0" err="1"/>
              <a:t>assonansie</a:t>
            </a:r>
            <a:r>
              <a:rPr lang="en-ZA" sz="4000" dirty="0"/>
              <a:t>)</a:t>
            </a:r>
          </a:p>
        </p:txBody>
      </p:sp>
    </p:spTree>
    <p:extLst>
      <p:ext uri="{BB962C8B-B14F-4D97-AF65-F5344CB8AC3E}">
        <p14:creationId xmlns:p14="http://schemas.microsoft.com/office/powerpoint/2010/main" val="327066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8571" fill="hold"/>
                                        <p:tgtEl>
                                          <p:spTgt spid="5"/>
                                        </p:tgtEl>
                                      </p:cBhvr>
                                    </p:cmd>
                                  </p:childTnLst>
                                </p:cTn>
                              </p:par>
                            </p:childTnLst>
                          </p:cTn>
                        </p:par>
                      </p:childTnLst>
                    </p:cTn>
                  </p:par>
                </p:childTnLst>
              </p:cTn>
              <p:nextCondLst>
                <p:cond evt="onClick" delay="0">
                  <p:tgtEl>
                    <p:spTgt spid="5"/>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778098"/>
          </a:xfrm>
          <a:ln>
            <a:solidFill>
              <a:schemeClr val="tx1"/>
            </a:solidFill>
          </a:ln>
        </p:spPr>
        <p:txBody>
          <a:bodyPr>
            <a:noAutofit/>
          </a:bodyPr>
          <a:lstStyle/>
          <a:p>
            <a:r>
              <a:rPr lang="en-ZA" sz="3600" dirty="0"/>
              <a:t>Wat </a:t>
            </a:r>
            <a:r>
              <a:rPr lang="en-ZA" sz="3600" dirty="0" err="1"/>
              <a:t>sien</a:t>
            </a:r>
            <a:r>
              <a:rPr lang="en-ZA" sz="3600" dirty="0"/>
              <a:t> </a:t>
            </a:r>
            <a:r>
              <a:rPr lang="en-ZA" sz="3600" dirty="0" err="1"/>
              <a:t>ek</a:t>
            </a:r>
            <a:r>
              <a:rPr lang="en-ZA" sz="3600" dirty="0"/>
              <a:t> </a:t>
            </a:r>
            <a:r>
              <a:rPr lang="en-ZA" sz="3600" dirty="0" err="1"/>
              <a:t>wanneer</a:t>
            </a:r>
            <a:r>
              <a:rPr lang="en-ZA" sz="3600" dirty="0"/>
              <a:t> </a:t>
            </a:r>
            <a:r>
              <a:rPr lang="en-ZA" sz="3600" dirty="0" err="1"/>
              <a:t>ek</a:t>
            </a:r>
            <a:r>
              <a:rPr lang="en-ZA" sz="3600" dirty="0"/>
              <a:t> </a:t>
            </a:r>
            <a:r>
              <a:rPr lang="en-ZA" sz="3600" dirty="0" err="1"/>
              <a:t>na</a:t>
            </a:r>
            <a:r>
              <a:rPr lang="en-ZA" sz="3600" dirty="0"/>
              <a:t> die </a:t>
            </a:r>
            <a:r>
              <a:rPr lang="en-ZA" sz="3600" dirty="0" err="1"/>
              <a:t>gedig</a:t>
            </a:r>
            <a:r>
              <a:rPr lang="en-ZA" sz="3600" dirty="0"/>
              <a:t> </a:t>
            </a:r>
            <a:r>
              <a:rPr lang="en-ZA" sz="3600" dirty="0" err="1"/>
              <a:t>kyk</a:t>
            </a:r>
            <a:r>
              <a:rPr lang="en-ZA" sz="3600" dirty="0"/>
              <a:t>?</a:t>
            </a:r>
          </a:p>
        </p:txBody>
      </p:sp>
      <p:sp>
        <p:nvSpPr>
          <p:cNvPr id="3" name="Content Placeholder 2"/>
          <p:cNvSpPr>
            <a:spLocks noGrp="1"/>
          </p:cNvSpPr>
          <p:nvPr>
            <p:ph idx="1"/>
          </p:nvPr>
        </p:nvSpPr>
        <p:spPr>
          <a:xfrm>
            <a:off x="467544" y="1340768"/>
            <a:ext cx="8229600" cy="5256584"/>
          </a:xfrm>
        </p:spPr>
        <p:txBody>
          <a:bodyPr>
            <a:normAutofit lnSpcReduction="10000"/>
          </a:bodyPr>
          <a:lstStyle/>
          <a:p>
            <a:r>
              <a:rPr lang="en-ZA" dirty="0" err="1">
                <a:solidFill>
                  <a:srgbClr val="008000"/>
                </a:solidFill>
              </a:rPr>
              <a:t>Nommer</a:t>
            </a:r>
            <a:r>
              <a:rPr lang="en-ZA" dirty="0">
                <a:solidFill>
                  <a:srgbClr val="008000"/>
                </a:solidFill>
              </a:rPr>
              <a:t> die </a:t>
            </a:r>
            <a:r>
              <a:rPr lang="en-ZA" dirty="0" err="1">
                <a:solidFill>
                  <a:srgbClr val="008000"/>
                </a:solidFill>
              </a:rPr>
              <a:t>versreëls</a:t>
            </a:r>
            <a:r>
              <a:rPr lang="en-ZA" dirty="0">
                <a:solidFill>
                  <a:srgbClr val="008000"/>
                </a:solidFill>
              </a:rPr>
              <a:t> in </a:t>
            </a:r>
            <a:r>
              <a:rPr lang="en-ZA" dirty="0" err="1">
                <a:solidFill>
                  <a:srgbClr val="008000"/>
                </a:solidFill>
              </a:rPr>
              <a:t>groen</a:t>
            </a:r>
            <a:r>
              <a:rPr lang="en-ZA" dirty="0">
                <a:solidFill>
                  <a:srgbClr val="008000"/>
                </a:solidFill>
              </a:rPr>
              <a:t> </a:t>
            </a:r>
            <a:r>
              <a:rPr lang="en-ZA" dirty="0" err="1">
                <a:solidFill>
                  <a:srgbClr val="008000"/>
                </a:solidFill>
              </a:rPr>
              <a:t>aan</a:t>
            </a:r>
            <a:r>
              <a:rPr lang="en-ZA" dirty="0">
                <a:solidFill>
                  <a:srgbClr val="008000"/>
                </a:solidFill>
              </a:rPr>
              <a:t> die </a:t>
            </a:r>
            <a:r>
              <a:rPr lang="en-ZA" dirty="0" err="1">
                <a:solidFill>
                  <a:srgbClr val="008000"/>
                </a:solidFill>
              </a:rPr>
              <a:t>linkerkant</a:t>
            </a:r>
            <a:r>
              <a:rPr lang="en-ZA" dirty="0">
                <a:solidFill>
                  <a:srgbClr val="008000"/>
                </a:solidFill>
              </a:rPr>
              <a:t>. </a:t>
            </a:r>
          </a:p>
          <a:p>
            <a:r>
              <a:rPr lang="en-ZA" dirty="0" err="1">
                <a:solidFill>
                  <a:srgbClr val="008000"/>
                </a:solidFill>
              </a:rPr>
              <a:t>Hoeveel</a:t>
            </a:r>
            <a:r>
              <a:rPr lang="en-ZA" dirty="0">
                <a:solidFill>
                  <a:srgbClr val="008000"/>
                </a:solidFill>
              </a:rPr>
              <a:t> </a:t>
            </a:r>
            <a:r>
              <a:rPr lang="en-ZA" dirty="0" err="1">
                <a:solidFill>
                  <a:srgbClr val="008000"/>
                </a:solidFill>
              </a:rPr>
              <a:t>versreëls</a:t>
            </a:r>
            <a:r>
              <a:rPr lang="en-ZA" dirty="0">
                <a:solidFill>
                  <a:srgbClr val="008000"/>
                </a:solidFill>
              </a:rPr>
              <a:t> het die </a:t>
            </a:r>
            <a:r>
              <a:rPr lang="en-ZA" dirty="0" err="1">
                <a:solidFill>
                  <a:srgbClr val="008000"/>
                </a:solidFill>
              </a:rPr>
              <a:t>gedig</a:t>
            </a:r>
            <a:r>
              <a:rPr lang="en-ZA" dirty="0">
                <a:solidFill>
                  <a:srgbClr val="008000"/>
                </a:solidFill>
              </a:rPr>
              <a:t>?</a:t>
            </a:r>
          </a:p>
          <a:p>
            <a:r>
              <a:rPr lang="en-ZA" dirty="0"/>
              <a:t>24 </a:t>
            </a:r>
            <a:r>
              <a:rPr lang="en-ZA" dirty="0" err="1"/>
              <a:t>versreëls</a:t>
            </a:r>
            <a:r>
              <a:rPr lang="en-ZA" dirty="0"/>
              <a:t> (remember to always write the number and what it is (verse lines)</a:t>
            </a:r>
            <a:br>
              <a:rPr lang="en-ZA" dirty="0"/>
            </a:br>
            <a:endParaRPr lang="en-ZA" dirty="0"/>
          </a:p>
          <a:p>
            <a:r>
              <a:rPr lang="en-ZA" dirty="0" err="1">
                <a:solidFill>
                  <a:srgbClr val="FF0000"/>
                </a:solidFill>
              </a:rPr>
              <a:t>Maak</a:t>
            </a:r>
            <a:r>
              <a:rPr lang="en-ZA" dirty="0">
                <a:solidFill>
                  <a:srgbClr val="FF0000"/>
                </a:solidFill>
              </a:rPr>
              <a:t> ‘n </a:t>
            </a:r>
            <a:r>
              <a:rPr lang="en-ZA" dirty="0" err="1">
                <a:solidFill>
                  <a:srgbClr val="FF0000"/>
                </a:solidFill>
              </a:rPr>
              <a:t>blokhakie</a:t>
            </a:r>
            <a:r>
              <a:rPr lang="en-ZA" dirty="0">
                <a:solidFill>
                  <a:srgbClr val="FF0000"/>
                </a:solidFill>
              </a:rPr>
              <a:t> met </a:t>
            </a:r>
            <a:r>
              <a:rPr lang="en-ZA" dirty="0" err="1">
                <a:solidFill>
                  <a:srgbClr val="FF0000"/>
                </a:solidFill>
              </a:rPr>
              <a:t>rooi</a:t>
            </a:r>
            <a:r>
              <a:rPr lang="en-ZA" dirty="0">
                <a:solidFill>
                  <a:srgbClr val="FF0000"/>
                </a:solidFill>
              </a:rPr>
              <a:t> </a:t>
            </a:r>
            <a:r>
              <a:rPr lang="en-ZA" dirty="0" err="1">
                <a:solidFill>
                  <a:srgbClr val="FF0000"/>
                </a:solidFill>
              </a:rPr>
              <a:t>aan</a:t>
            </a:r>
            <a:r>
              <a:rPr lang="en-ZA" dirty="0">
                <a:solidFill>
                  <a:srgbClr val="FF0000"/>
                </a:solidFill>
              </a:rPr>
              <a:t> die </a:t>
            </a:r>
            <a:r>
              <a:rPr lang="en-ZA" dirty="0" err="1">
                <a:solidFill>
                  <a:srgbClr val="FF0000"/>
                </a:solidFill>
              </a:rPr>
              <a:t>linkerkant</a:t>
            </a:r>
            <a:r>
              <a:rPr lang="en-ZA" dirty="0">
                <a:solidFill>
                  <a:srgbClr val="FF0000"/>
                </a:solidFill>
              </a:rPr>
              <a:t> van </a:t>
            </a:r>
            <a:r>
              <a:rPr lang="en-ZA" dirty="0" err="1">
                <a:solidFill>
                  <a:srgbClr val="FF0000"/>
                </a:solidFill>
              </a:rPr>
              <a:t>elke</a:t>
            </a:r>
            <a:r>
              <a:rPr lang="en-ZA" dirty="0">
                <a:solidFill>
                  <a:srgbClr val="FF0000"/>
                </a:solidFill>
              </a:rPr>
              <a:t> </a:t>
            </a:r>
            <a:r>
              <a:rPr lang="en-ZA" dirty="0" err="1">
                <a:solidFill>
                  <a:srgbClr val="FF0000"/>
                </a:solidFill>
              </a:rPr>
              <a:t>strofe</a:t>
            </a:r>
            <a:r>
              <a:rPr lang="en-ZA" dirty="0">
                <a:solidFill>
                  <a:srgbClr val="FF0000"/>
                </a:solidFill>
              </a:rPr>
              <a:t>.   </a:t>
            </a:r>
          </a:p>
          <a:p>
            <a:r>
              <a:rPr lang="en-ZA" dirty="0" err="1">
                <a:solidFill>
                  <a:srgbClr val="FF0000"/>
                </a:solidFill>
              </a:rPr>
              <a:t>Hoeveel</a:t>
            </a:r>
            <a:r>
              <a:rPr lang="en-ZA" dirty="0">
                <a:solidFill>
                  <a:srgbClr val="FF0000"/>
                </a:solidFill>
              </a:rPr>
              <a:t> </a:t>
            </a:r>
            <a:r>
              <a:rPr lang="en-ZA" dirty="0" err="1">
                <a:solidFill>
                  <a:srgbClr val="FF0000"/>
                </a:solidFill>
              </a:rPr>
              <a:t>strofes</a:t>
            </a:r>
            <a:r>
              <a:rPr lang="en-ZA" dirty="0">
                <a:solidFill>
                  <a:srgbClr val="FF0000"/>
                </a:solidFill>
              </a:rPr>
              <a:t> het die </a:t>
            </a:r>
            <a:r>
              <a:rPr lang="en-ZA" dirty="0" err="1">
                <a:solidFill>
                  <a:srgbClr val="FF0000"/>
                </a:solidFill>
              </a:rPr>
              <a:t>gedig</a:t>
            </a:r>
            <a:r>
              <a:rPr lang="en-ZA" dirty="0">
                <a:solidFill>
                  <a:srgbClr val="FF0000"/>
                </a:solidFill>
              </a:rPr>
              <a:t>?</a:t>
            </a:r>
          </a:p>
          <a:p>
            <a:r>
              <a:rPr lang="en-ZA" dirty="0"/>
              <a:t>2 </a:t>
            </a:r>
            <a:r>
              <a:rPr lang="en-ZA" dirty="0" err="1"/>
              <a:t>strofes</a:t>
            </a:r>
            <a:endParaRPr lang="en-ZA" dirty="0"/>
          </a:p>
          <a:p>
            <a:endParaRPr lang="en-ZA" dirty="0"/>
          </a:p>
        </p:txBody>
      </p:sp>
      <p:sp>
        <p:nvSpPr>
          <p:cNvPr id="4" name="Left Bracket 3"/>
          <p:cNvSpPr/>
          <p:nvPr/>
        </p:nvSpPr>
        <p:spPr>
          <a:xfrm>
            <a:off x="7778446" y="4941168"/>
            <a:ext cx="593383" cy="1420404"/>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Tree>
    <p:extLst>
      <p:ext uri="{BB962C8B-B14F-4D97-AF65-F5344CB8AC3E}">
        <p14:creationId xmlns:p14="http://schemas.microsoft.com/office/powerpoint/2010/main" val="64052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f-ZA"/>
          </a:p>
        </p:txBody>
      </p:sp>
      <p:sp>
        <p:nvSpPr>
          <p:cNvPr id="4" name="Rectangle 3"/>
          <p:cNvSpPr>
            <a:spLocks noChangeArrowheads="1"/>
          </p:cNvSpPr>
          <p:nvPr/>
        </p:nvSpPr>
        <p:spPr bwMode="auto">
          <a:xfrm>
            <a:off x="2410006" y="187170"/>
            <a:ext cx="3960440" cy="634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altLang="af-ZA" sz="1400" b="1" i="0" u="none" strike="noStrike" cap="none" normalizeH="0" baseline="0" dirty="0">
                <a:ln>
                  <a:noFill/>
                </a:ln>
                <a:solidFill>
                  <a:schemeClr val="tx1"/>
                </a:solidFill>
                <a:effectLst/>
                <a:latin typeface="Arial" pitchFamily="34" charset="0"/>
                <a:ea typeface="Calibri" pitchFamily="34" charset="0"/>
                <a:cs typeface="Arial" pitchFamily="34" charset="0"/>
              </a:rPr>
              <a:t>Kinderspeletjies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Ek haat dit as my oupa sê:</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Calibri"/>
                <a:ea typeface="Calibri" pitchFamily="34" charset="0"/>
                <a:cs typeface="Arial" pitchFamily="34" charset="0"/>
              </a:rPr>
              <a:t>“</a:t>
            </a: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Kom luister hier, ou seun.</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Ek wil vertel van toe ek jonk was</a:t>
            </a:r>
            <a:r>
              <a:rPr kumimoji="0" lang="af-ZA" altLang="af-ZA" sz="1400" b="0" i="0" u="none" strike="noStrike" cap="none" normalizeH="0" baseline="0" dirty="0">
                <a:ln>
                  <a:noFill/>
                </a:ln>
                <a:solidFill>
                  <a:schemeClr val="tx1"/>
                </a:solidFill>
                <a:effectLst/>
                <a:latin typeface="Calibri"/>
                <a:ea typeface="Calibri" pitchFamily="34" charset="0"/>
                <a:cs typeface="Arial" pitchFamily="34" charset="0"/>
              </a:rPr>
              <a:t>…</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Ag, waar</a:t>
            </a:r>
            <a:r>
              <a:rPr kumimoji="0" lang="af-ZA" altLang="af-ZA" sz="1400" b="0" i="0" u="none" strike="noStrike" cap="none" normalizeH="0" baseline="0" dirty="0">
                <a:ln>
                  <a:noFill/>
                </a:ln>
                <a:solidFill>
                  <a:schemeClr val="tx1"/>
                </a:solidFill>
                <a:effectLst/>
                <a:latin typeface="Calibri"/>
                <a:ea typeface="Calibri" pitchFamily="34" charset="0"/>
                <a:cs typeface="Arial" pitchFamily="34" charset="0"/>
              </a:rPr>
              <a:t>’</a:t>
            </a: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s daai dae heen?</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In my tyd het ons jongklomp nog</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goed geweet van speel</a:t>
            </a:r>
            <a:r>
              <a:rPr kumimoji="0" lang="af-ZA" altLang="af-ZA" sz="1400" b="0" i="0" u="none" strike="noStrike" cap="none" normalizeH="0" baseline="0" dirty="0">
                <a:ln>
                  <a:noFill/>
                </a:ln>
                <a:solidFill>
                  <a:schemeClr val="tx1"/>
                </a:solidFill>
                <a:effectLst/>
                <a:latin typeface="Calibri"/>
                <a:ea typeface="Calibri" pitchFamily="34" charset="0"/>
                <a:cs typeface="Arial" pitchFamily="34" charset="0"/>
              </a:rPr>
              <a:t>…”</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Dan maak ek my solank gereed</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om my morsdood te verveel.</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Calibri"/>
                <a:ea typeface="Calibri" pitchFamily="34" charset="0"/>
                <a:cs typeface="Arial" pitchFamily="34" charset="0"/>
              </a:rPr>
              <a:t>“</a:t>
            </a: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Die speletjies wat ons gespeel het,</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sal jy nooit, ooit kan raai nie.</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Vandag se kinders weet mos nie</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van vroteier of blikaspaai nie.</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Bok-in-die-hok en tol gooi</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ken julle sekerlik ook nie.</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Al ooit gehoor van driebeenspring</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of middelmannetjie?</a:t>
            </a:r>
            <a:r>
              <a:rPr kumimoji="0" lang="af-ZA" altLang="af-ZA" sz="1400" b="0" i="0" u="none" strike="noStrike" cap="none" normalizeH="0" baseline="0" dirty="0">
                <a:ln>
                  <a:noFill/>
                </a:ln>
                <a:solidFill>
                  <a:schemeClr val="tx1"/>
                </a:solidFill>
                <a:effectLst/>
                <a:latin typeface="Calibri"/>
                <a:ea typeface="Calibri"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Toe hy laas week weer begin praat</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oor kennetjie en kat-en-muis,</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sê ek: </a:t>
            </a:r>
            <a:r>
              <a:rPr kumimoji="0" lang="af-ZA" altLang="af-ZA" sz="1400" b="0" i="0" u="none" strike="noStrike" cap="none" normalizeH="0" baseline="0" dirty="0">
                <a:ln>
                  <a:noFill/>
                </a:ln>
                <a:solidFill>
                  <a:schemeClr val="tx1"/>
                </a:solidFill>
                <a:effectLst/>
                <a:latin typeface="Calibri"/>
                <a:ea typeface="Calibri" pitchFamily="34" charset="0"/>
                <a:cs typeface="Arial" pitchFamily="34" charset="0"/>
              </a:rPr>
              <a:t>“</a:t>
            </a: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Oupa, kan ek oupa dalk</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my nuwe </a:t>
            </a:r>
            <a:r>
              <a:rPr kumimoji="0" lang="af-ZA" altLang="af-ZA" sz="1400" b="0" i="0" u="none" strike="noStrike" cap="none" normalizeH="0" baseline="0" dirty="0" err="1">
                <a:ln>
                  <a:noFill/>
                </a:ln>
                <a:solidFill>
                  <a:schemeClr val="tx1"/>
                </a:solidFill>
                <a:effectLst/>
                <a:latin typeface="Arial" pitchFamily="34" charset="0"/>
                <a:ea typeface="Calibri" pitchFamily="34" charset="0"/>
                <a:cs typeface="Arial" pitchFamily="34" charset="0"/>
              </a:rPr>
              <a:t>PlayStation</a:t>
            </a: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 wys</a:t>
            </a:r>
            <a:r>
              <a:rPr kumimoji="0" lang="af-ZA" altLang="af-ZA" sz="1400" b="0" i="0" u="none" strike="noStrike" cap="none" normalizeH="0" baseline="0" dirty="0">
                <a:ln>
                  <a:noFill/>
                </a:ln>
                <a:solidFill>
                  <a:schemeClr val="tx1"/>
                </a:solidFill>
                <a:effectLst/>
                <a:latin typeface="Calibri"/>
                <a:ea typeface="Calibri" pitchFamily="34" charset="0"/>
                <a:cs typeface="Arial" pitchFamily="34" charset="0"/>
              </a:rPr>
              <a:t>…</a:t>
            </a: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a:t>
            </a:r>
            <a:r>
              <a:rPr kumimoji="0" lang="af-ZA" altLang="af-ZA" sz="1400" b="0" i="0" u="none" strike="noStrike" cap="none" normalizeH="0" baseline="0" dirty="0">
                <a:ln>
                  <a:noFill/>
                </a:ln>
                <a:solidFill>
                  <a:schemeClr val="tx1"/>
                </a:solidFill>
                <a:effectLst/>
                <a:latin typeface="Calibri"/>
                <a:ea typeface="Calibri" pitchFamily="34" charset="0"/>
                <a:cs typeface="Arial" pitchFamily="34" charset="0"/>
              </a:rPr>
              <a:t>”</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Raai </a:t>
            </a:r>
            <a:r>
              <a:rPr kumimoji="0" lang="af-ZA" altLang="af-ZA" sz="1400" b="0" i="0" u="none" strike="noStrike" cap="none" normalizeH="0" baseline="0" dirty="0" err="1">
                <a:ln>
                  <a:noFill/>
                </a:ln>
                <a:solidFill>
                  <a:schemeClr val="tx1"/>
                </a:solidFill>
                <a:effectLst/>
                <a:latin typeface="Arial" pitchFamily="34" charset="0"/>
                <a:ea typeface="Calibri" pitchFamily="34" charset="0"/>
                <a:cs typeface="Arial" pitchFamily="34" charset="0"/>
              </a:rPr>
              <a:t>wat</a:t>
            </a:r>
            <a:r>
              <a:rPr kumimoji="0" lang="af-ZA" altLang="af-ZA" sz="1400" b="0" i="0" u="none" strike="noStrike" cap="none" normalizeH="0" baseline="0" dirty="0" err="1">
                <a:ln>
                  <a:noFill/>
                </a:ln>
                <a:solidFill>
                  <a:schemeClr val="tx1"/>
                </a:solidFill>
                <a:effectLst/>
                <a:latin typeface="Calibri"/>
                <a:ea typeface="Calibri" pitchFamily="34" charset="0"/>
                <a:cs typeface="Arial" pitchFamily="34" charset="0"/>
              </a:rPr>
              <a:t>…</a:t>
            </a:r>
            <a:r>
              <a:rPr kumimoji="0" lang="af-ZA" altLang="af-ZA" sz="1400" b="0" i="0" u="none" strike="noStrike" cap="none" normalizeH="0" baseline="0" dirty="0" err="1">
                <a:ln>
                  <a:noFill/>
                </a:ln>
                <a:solidFill>
                  <a:schemeClr val="tx1"/>
                </a:solidFill>
                <a:effectLst/>
                <a:latin typeface="Arial" pitchFamily="34" charset="0"/>
                <a:ea typeface="Calibri" pitchFamily="34" charset="0"/>
                <a:cs typeface="Arial" pitchFamily="34" charset="0"/>
              </a:rPr>
              <a:t>Hy</a:t>
            </a: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 het heeltemal opgehou</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om van die goeie ou dae te vertel.</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Hy</a:t>
            </a:r>
            <a:r>
              <a:rPr kumimoji="0" lang="af-ZA" altLang="af-ZA" sz="1400" b="0" i="0" u="none" strike="noStrike" cap="none" normalizeH="0" baseline="0" dirty="0">
                <a:ln>
                  <a:noFill/>
                </a:ln>
                <a:solidFill>
                  <a:schemeClr val="tx1"/>
                </a:solidFill>
                <a:effectLst/>
                <a:latin typeface="Calibri"/>
                <a:ea typeface="Calibri" pitchFamily="34" charset="0"/>
                <a:cs typeface="Arial" pitchFamily="34" charset="0"/>
              </a:rPr>
              <a:t>’</a:t>
            </a: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s voor die TV vasgenael, vasberade</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om </a:t>
            </a:r>
            <a:r>
              <a:rPr kumimoji="0" lang="af-ZA" altLang="af-ZA" sz="1400" b="0" i="0" u="none" strike="noStrike" cap="none" normalizeH="0" baseline="0" dirty="0" err="1">
                <a:ln>
                  <a:noFill/>
                </a:ln>
                <a:solidFill>
                  <a:schemeClr val="tx1"/>
                </a:solidFill>
                <a:effectLst/>
                <a:latin typeface="Calibri"/>
                <a:ea typeface="Calibri" pitchFamily="34" charset="0"/>
                <a:cs typeface="Arial" pitchFamily="34" charset="0"/>
              </a:rPr>
              <a:t>‘</a:t>
            </a:r>
            <a:r>
              <a:rPr kumimoji="0" lang="af-ZA" altLang="af-ZA" sz="1400" b="0" i="0" u="none" strike="noStrike" cap="none" normalizeH="0" baseline="0" dirty="0" err="1">
                <a:ln>
                  <a:noFill/>
                </a:ln>
                <a:solidFill>
                  <a:schemeClr val="tx1"/>
                </a:solidFill>
                <a:effectLst/>
                <a:latin typeface="Arial" pitchFamily="34" charset="0"/>
                <a:ea typeface="Calibri" pitchFamily="34" charset="0"/>
                <a:cs typeface="Arial" pitchFamily="34" charset="0"/>
              </a:rPr>
              <a:t>n</a:t>
            </a: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 nuwe High </a:t>
            </a:r>
            <a:r>
              <a:rPr kumimoji="0" lang="af-ZA" altLang="af-ZA" sz="1400" b="0" i="0" u="none" strike="noStrike" cap="none" normalizeH="0" baseline="0" dirty="0" err="1">
                <a:ln>
                  <a:noFill/>
                </a:ln>
                <a:solidFill>
                  <a:schemeClr val="tx1"/>
                </a:solidFill>
                <a:effectLst/>
                <a:latin typeface="Arial" pitchFamily="34" charset="0"/>
                <a:ea typeface="Calibri" pitchFamily="34" charset="0"/>
                <a:cs typeface="Arial" pitchFamily="34" charset="0"/>
              </a:rPr>
              <a:t>Score</a:t>
            </a: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 op te stel!</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1" i="0" u="none" strike="noStrike" cap="none" normalizeH="0" baseline="0" dirty="0">
                <a:ln>
                  <a:noFill/>
                </a:ln>
                <a:solidFill>
                  <a:schemeClr val="tx1"/>
                </a:solidFill>
                <a:effectLst/>
                <a:latin typeface="Arial" pitchFamily="34" charset="0"/>
                <a:ea typeface="Calibri" pitchFamily="34" charset="0"/>
                <a:cs typeface="Arial" pitchFamily="34" charset="0"/>
              </a:rPr>
              <a:t>Jaco Jacobs</a:t>
            </a:r>
            <a:r>
              <a:rPr kumimoji="0" lang="af-ZA" altLang="af-ZA" sz="1400" b="1" i="0" u="none" strike="noStrike" cap="none" normalizeH="0" baseline="0" dirty="0">
                <a:ln>
                  <a:noFill/>
                </a:ln>
                <a:solidFill>
                  <a:schemeClr val="tx1"/>
                </a:solidFill>
                <a:effectLst/>
                <a:latin typeface="Arial" pitchFamily="34" charset="0"/>
                <a:cs typeface="Arial" pitchFamily="34" charset="0"/>
              </a:rPr>
              <a:t> </a:t>
            </a:r>
          </a:p>
        </p:txBody>
      </p:sp>
      <p:sp>
        <p:nvSpPr>
          <p:cNvPr id="5" name="Rectangle 4"/>
          <p:cNvSpPr/>
          <p:nvPr/>
        </p:nvSpPr>
        <p:spPr>
          <a:xfrm>
            <a:off x="2411760" y="243328"/>
            <a:ext cx="1584176" cy="540060"/>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6" name="Rectangle 5"/>
          <p:cNvSpPr/>
          <p:nvPr/>
        </p:nvSpPr>
        <p:spPr>
          <a:xfrm>
            <a:off x="6372200" y="187170"/>
            <a:ext cx="1872208" cy="540060"/>
          </a:xfrm>
          <a:prstGeom prst="rect">
            <a:avLst/>
          </a:pr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200" dirty="0" err="1">
                <a:solidFill>
                  <a:schemeClr val="tx1"/>
                </a:solidFill>
              </a:rPr>
              <a:t>Titel</a:t>
            </a:r>
            <a:endParaRPr lang="af-ZA" sz="3200" dirty="0">
              <a:solidFill>
                <a:schemeClr val="tx1"/>
              </a:solidFill>
            </a:endParaRPr>
          </a:p>
        </p:txBody>
      </p:sp>
      <p:cxnSp>
        <p:nvCxnSpPr>
          <p:cNvPr id="8" name="Straight Arrow Connector 7"/>
          <p:cNvCxnSpPr>
            <a:stCxn id="6" idx="1"/>
            <a:endCxn id="5" idx="3"/>
          </p:cNvCxnSpPr>
          <p:nvPr/>
        </p:nvCxnSpPr>
        <p:spPr>
          <a:xfrm flipH="1">
            <a:off x="3995936" y="457200"/>
            <a:ext cx="2376264" cy="56158"/>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79712" y="784664"/>
            <a:ext cx="432048" cy="5478423"/>
          </a:xfrm>
          <a:prstGeom prst="rect">
            <a:avLst/>
          </a:prstGeom>
          <a:noFill/>
        </p:spPr>
        <p:txBody>
          <a:bodyPr wrap="square" rtlCol="0">
            <a:spAutoFit/>
          </a:bodyPr>
          <a:lstStyle/>
          <a:p>
            <a:pPr algn="r"/>
            <a:r>
              <a:rPr lang="en-ZA" sz="1400" b="1" dirty="0">
                <a:solidFill>
                  <a:srgbClr val="008000"/>
                </a:solidFill>
              </a:rPr>
              <a:t>1</a:t>
            </a:r>
          </a:p>
          <a:p>
            <a:pPr algn="r"/>
            <a:r>
              <a:rPr lang="en-ZA" sz="1400" b="1" dirty="0">
                <a:solidFill>
                  <a:srgbClr val="008000"/>
                </a:solidFill>
              </a:rPr>
              <a:t>2</a:t>
            </a:r>
          </a:p>
          <a:p>
            <a:pPr algn="r"/>
            <a:r>
              <a:rPr lang="en-ZA" sz="1400" b="1" dirty="0">
                <a:solidFill>
                  <a:srgbClr val="008000"/>
                </a:solidFill>
              </a:rPr>
              <a:t>3</a:t>
            </a:r>
          </a:p>
          <a:p>
            <a:pPr algn="r"/>
            <a:r>
              <a:rPr lang="en-ZA" sz="1400" b="1" dirty="0">
                <a:solidFill>
                  <a:srgbClr val="008000"/>
                </a:solidFill>
              </a:rPr>
              <a:t>4</a:t>
            </a:r>
          </a:p>
          <a:p>
            <a:pPr algn="r"/>
            <a:r>
              <a:rPr lang="en-ZA" sz="1400" b="1" dirty="0">
                <a:solidFill>
                  <a:srgbClr val="008000"/>
                </a:solidFill>
              </a:rPr>
              <a:t>5</a:t>
            </a:r>
          </a:p>
          <a:p>
            <a:pPr algn="r"/>
            <a:r>
              <a:rPr lang="en-ZA" sz="1400" b="1" dirty="0">
                <a:solidFill>
                  <a:srgbClr val="008000"/>
                </a:solidFill>
              </a:rPr>
              <a:t>6</a:t>
            </a:r>
          </a:p>
          <a:p>
            <a:pPr algn="r"/>
            <a:r>
              <a:rPr lang="en-ZA" sz="1400" b="1" dirty="0">
                <a:solidFill>
                  <a:srgbClr val="008000"/>
                </a:solidFill>
              </a:rPr>
              <a:t>7</a:t>
            </a:r>
          </a:p>
          <a:p>
            <a:pPr algn="r"/>
            <a:r>
              <a:rPr lang="en-ZA" sz="1400" b="1" dirty="0">
                <a:solidFill>
                  <a:srgbClr val="008000"/>
                </a:solidFill>
              </a:rPr>
              <a:t>8</a:t>
            </a:r>
          </a:p>
          <a:p>
            <a:pPr algn="r"/>
            <a:r>
              <a:rPr lang="en-ZA" sz="1400" b="1" dirty="0">
                <a:solidFill>
                  <a:srgbClr val="008000"/>
                </a:solidFill>
              </a:rPr>
              <a:t>9</a:t>
            </a:r>
          </a:p>
          <a:p>
            <a:pPr algn="r"/>
            <a:r>
              <a:rPr lang="en-ZA" sz="1400" b="1" dirty="0">
                <a:solidFill>
                  <a:srgbClr val="008000"/>
                </a:solidFill>
              </a:rPr>
              <a:t>10</a:t>
            </a:r>
          </a:p>
          <a:p>
            <a:pPr algn="r"/>
            <a:r>
              <a:rPr lang="en-ZA" sz="1400" b="1" dirty="0">
                <a:solidFill>
                  <a:srgbClr val="008000"/>
                </a:solidFill>
              </a:rPr>
              <a:t>11</a:t>
            </a:r>
          </a:p>
          <a:p>
            <a:pPr algn="r"/>
            <a:r>
              <a:rPr lang="en-ZA" sz="1400" b="1" dirty="0">
                <a:solidFill>
                  <a:srgbClr val="008000"/>
                </a:solidFill>
              </a:rPr>
              <a:t>12</a:t>
            </a:r>
          </a:p>
          <a:p>
            <a:pPr algn="r"/>
            <a:r>
              <a:rPr lang="en-ZA" sz="1400" b="1" dirty="0">
                <a:solidFill>
                  <a:srgbClr val="008000"/>
                </a:solidFill>
              </a:rPr>
              <a:t>13</a:t>
            </a:r>
          </a:p>
          <a:p>
            <a:pPr algn="r"/>
            <a:r>
              <a:rPr lang="en-ZA" sz="1400" b="1" dirty="0">
                <a:solidFill>
                  <a:srgbClr val="008000"/>
                </a:solidFill>
              </a:rPr>
              <a:t>14</a:t>
            </a:r>
          </a:p>
          <a:p>
            <a:pPr algn="r"/>
            <a:r>
              <a:rPr lang="en-ZA" sz="1400" b="1" dirty="0">
                <a:solidFill>
                  <a:srgbClr val="008000"/>
                </a:solidFill>
              </a:rPr>
              <a:t>15</a:t>
            </a:r>
          </a:p>
          <a:p>
            <a:pPr algn="r"/>
            <a:r>
              <a:rPr lang="en-ZA" sz="1400" b="1" dirty="0">
                <a:solidFill>
                  <a:srgbClr val="008000"/>
                </a:solidFill>
              </a:rPr>
              <a:t>16</a:t>
            </a:r>
          </a:p>
          <a:p>
            <a:pPr algn="r"/>
            <a:endParaRPr lang="en-ZA" sz="1400" b="1" dirty="0">
              <a:solidFill>
                <a:srgbClr val="008000"/>
              </a:solidFill>
            </a:endParaRPr>
          </a:p>
          <a:p>
            <a:pPr algn="r"/>
            <a:r>
              <a:rPr lang="en-ZA" sz="1400" b="1" dirty="0">
                <a:solidFill>
                  <a:srgbClr val="008000"/>
                </a:solidFill>
              </a:rPr>
              <a:t>17</a:t>
            </a:r>
          </a:p>
          <a:p>
            <a:pPr algn="r"/>
            <a:r>
              <a:rPr lang="en-ZA" sz="1400" b="1" dirty="0">
                <a:solidFill>
                  <a:srgbClr val="008000"/>
                </a:solidFill>
              </a:rPr>
              <a:t>18</a:t>
            </a:r>
          </a:p>
          <a:p>
            <a:pPr algn="r"/>
            <a:r>
              <a:rPr lang="en-ZA" sz="1400" b="1" dirty="0">
                <a:solidFill>
                  <a:srgbClr val="008000"/>
                </a:solidFill>
              </a:rPr>
              <a:t>19</a:t>
            </a:r>
          </a:p>
          <a:p>
            <a:pPr algn="r"/>
            <a:r>
              <a:rPr lang="en-ZA" sz="1400" b="1" dirty="0">
                <a:solidFill>
                  <a:srgbClr val="008000"/>
                </a:solidFill>
              </a:rPr>
              <a:t>20</a:t>
            </a:r>
          </a:p>
          <a:p>
            <a:pPr algn="r"/>
            <a:r>
              <a:rPr lang="en-ZA" sz="1400" b="1" dirty="0">
                <a:solidFill>
                  <a:srgbClr val="008000"/>
                </a:solidFill>
              </a:rPr>
              <a:t>21</a:t>
            </a:r>
          </a:p>
          <a:p>
            <a:pPr algn="r"/>
            <a:r>
              <a:rPr lang="en-ZA" sz="1400" b="1" dirty="0">
                <a:solidFill>
                  <a:srgbClr val="008000"/>
                </a:solidFill>
              </a:rPr>
              <a:t>22</a:t>
            </a:r>
          </a:p>
          <a:p>
            <a:pPr algn="r"/>
            <a:r>
              <a:rPr lang="en-ZA" sz="1400" b="1" dirty="0">
                <a:solidFill>
                  <a:srgbClr val="008000"/>
                </a:solidFill>
              </a:rPr>
              <a:t>23</a:t>
            </a:r>
          </a:p>
          <a:p>
            <a:pPr algn="r"/>
            <a:r>
              <a:rPr lang="en-ZA" sz="1400" b="1" dirty="0">
                <a:solidFill>
                  <a:srgbClr val="008000"/>
                </a:solidFill>
              </a:rPr>
              <a:t>24</a:t>
            </a:r>
          </a:p>
        </p:txBody>
      </p:sp>
      <p:sp>
        <p:nvSpPr>
          <p:cNvPr id="10" name="Rectangle 9"/>
          <p:cNvSpPr/>
          <p:nvPr/>
        </p:nvSpPr>
        <p:spPr>
          <a:xfrm>
            <a:off x="2392687" y="6062995"/>
            <a:ext cx="1224136" cy="400182"/>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11" name="Rectangle 10"/>
          <p:cNvSpPr/>
          <p:nvPr/>
        </p:nvSpPr>
        <p:spPr>
          <a:xfrm>
            <a:off x="6974333" y="6026493"/>
            <a:ext cx="1872208" cy="540060"/>
          </a:xfrm>
          <a:prstGeom prst="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200" dirty="0" err="1">
                <a:solidFill>
                  <a:schemeClr val="tx1"/>
                </a:solidFill>
              </a:rPr>
              <a:t>Digter</a:t>
            </a:r>
            <a:endParaRPr lang="af-ZA" sz="3200" dirty="0">
              <a:solidFill>
                <a:schemeClr val="tx1"/>
              </a:solidFill>
            </a:endParaRPr>
          </a:p>
        </p:txBody>
      </p:sp>
      <p:cxnSp>
        <p:nvCxnSpPr>
          <p:cNvPr id="12" name="Straight Arrow Connector 11"/>
          <p:cNvCxnSpPr>
            <a:stCxn id="11" idx="1"/>
            <a:endCxn id="10" idx="3"/>
          </p:cNvCxnSpPr>
          <p:nvPr/>
        </p:nvCxnSpPr>
        <p:spPr>
          <a:xfrm flipH="1" flipV="1">
            <a:off x="3616823" y="6263086"/>
            <a:ext cx="3357510" cy="33437"/>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5" name="Left Bracket 14"/>
          <p:cNvSpPr/>
          <p:nvPr/>
        </p:nvSpPr>
        <p:spPr>
          <a:xfrm>
            <a:off x="1956261" y="784664"/>
            <a:ext cx="593383" cy="3508432"/>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6" name="Left Bracket 15"/>
          <p:cNvSpPr/>
          <p:nvPr/>
        </p:nvSpPr>
        <p:spPr>
          <a:xfrm>
            <a:off x="1956260" y="4437111"/>
            <a:ext cx="593383" cy="1825975"/>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7" name="TextBox 16"/>
          <p:cNvSpPr txBox="1"/>
          <p:nvPr/>
        </p:nvSpPr>
        <p:spPr>
          <a:xfrm>
            <a:off x="350285" y="1906201"/>
            <a:ext cx="1500728" cy="461665"/>
          </a:xfrm>
          <a:prstGeom prst="rect">
            <a:avLst/>
          </a:prstGeom>
          <a:noFill/>
        </p:spPr>
        <p:txBody>
          <a:bodyPr wrap="square" rtlCol="0">
            <a:spAutoFit/>
          </a:bodyPr>
          <a:lstStyle/>
          <a:p>
            <a:r>
              <a:rPr lang="en-ZA" sz="2400" b="1" dirty="0" err="1"/>
              <a:t>Strofe</a:t>
            </a:r>
            <a:r>
              <a:rPr lang="en-ZA" sz="2400" b="1" dirty="0"/>
              <a:t> 1</a:t>
            </a:r>
          </a:p>
        </p:txBody>
      </p:sp>
      <p:sp>
        <p:nvSpPr>
          <p:cNvPr id="18" name="TextBox 17"/>
          <p:cNvSpPr txBox="1"/>
          <p:nvPr/>
        </p:nvSpPr>
        <p:spPr>
          <a:xfrm>
            <a:off x="323528" y="5119265"/>
            <a:ext cx="1500728" cy="461665"/>
          </a:xfrm>
          <a:prstGeom prst="rect">
            <a:avLst/>
          </a:prstGeom>
          <a:noFill/>
        </p:spPr>
        <p:txBody>
          <a:bodyPr wrap="square" rtlCol="0">
            <a:spAutoFit/>
          </a:bodyPr>
          <a:lstStyle/>
          <a:p>
            <a:r>
              <a:rPr lang="en-ZA" sz="2400" b="1" dirty="0" err="1"/>
              <a:t>Strofe</a:t>
            </a:r>
            <a:r>
              <a:rPr lang="en-ZA" sz="2400" b="1" dirty="0"/>
              <a:t> 2</a:t>
            </a:r>
          </a:p>
        </p:txBody>
      </p:sp>
    </p:spTree>
    <p:extLst>
      <p:ext uri="{BB962C8B-B14F-4D97-AF65-F5344CB8AC3E}">
        <p14:creationId xmlns:p14="http://schemas.microsoft.com/office/powerpoint/2010/main" val="247881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9"/>
                                        </p:tgtEl>
                                        <p:attrNameLst>
                                          <p:attrName>ppt_y</p:attrName>
                                        </p:attrNameLst>
                                      </p:cBhvr>
                                      <p:tavLst>
                                        <p:tav tm="0">
                                          <p:val>
                                            <p:strVal val="#ppt_y"/>
                                          </p:val>
                                        </p:tav>
                                        <p:tav tm="100000">
                                          <p:val>
                                            <p:strVal val="#ppt_y"/>
                                          </p:val>
                                        </p:tav>
                                      </p:tavLst>
                                    </p:anim>
                                    <p:anim calcmode="lin" valueType="num">
                                      <p:cBhvr>
                                        <p:cTn id="9" dur="2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P spid="16"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331640" y="271529"/>
            <a:ext cx="3960440" cy="634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altLang="af-ZA" sz="1400" b="1" i="0" u="none" strike="noStrike" cap="none" normalizeH="0" baseline="0" dirty="0">
                <a:ln>
                  <a:noFill/>
                </a:ln>
                <a:solidFill>
                  <a:schemeClr val="tx1"/>
                </a:solidFill>
                <a:effectLst/>
                <a:latin typeface="Arial" pitchFamily="34" charset="0"/>
                <a:ea typeface="Calibri" pitchFamily="34" charset="0"/>
                <a:cs typeface="Arial" pitchFamily="34" charset="0"/>
              </a:rPr>
              <a:t>Kinderspeletjies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Ek haat dit as my oupa sê:</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Calibri"/>
                <a:ea typeface="Calibri" pitchFamily="34" charset="0"/>
                <a:cs typeface="Arial" pitchFamily="34" charset="0"/>
              </a:rPr>
              <a:t>“</a:t>
            </a: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Kom luister hier, ou seun.</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Ek wil vertel van toe ek jonk was</a:t>
            </a:r>
            <a:r>
              <a:rPr kumimoji="0" lang="af-ZA" altLang="af-ZA" sz="1400" b="0" i="0" u="none" strike="noStrike" cap="none" normalizeH="0" baseline="0" dirty="0">
                <a:ln>
                  <a:noFill/>
                </a:ln>
                <a:solidFill>
                  <a:schemeClr val="tx1"/>
                </a:solidFill>
                <a:effectLst/>
                <a:latin typeface="Calibri"/>
                <a:ea typeface="Calibri" pitchFamily="34" charset="0"/>
                <a:cs typeface="Arial" pitchFamily="34" charset="0"/>
              </a:rPr>
              <a:t>…</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Ag, waar</a:t>
            </a:r>
            <a:r>
              <a:rPr kumimoji="0" lang="af-ZA" altLang="af-ZA" sz="1400" b="0" i="0" u="none" strike="noStrike" cap="none" normalizeH="0" baseline="0" dirty="0">
                <a:ln>
                  <a:noFill/>
                </a:ln>
                <a:solidFill>
                  <a:schemeClr val="tx1"/>
                </a:solidFill>
                <a:effectLst/>
                <a:latin typeface="Calibri"/>
                <a:ea typeface="Calibri" pitchFamily="34" charset="0"/>
                <a:cs typeface="Arial" pitchFamily="34" charset="0"/>
              </a:rPr>
              <a:t>’</a:t>
            </a: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s daai dae heen?</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In my tyd het ons jongklomp nog</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goed geweet van speel</a:t>
            </a:r>
            <a:r>
              <a:rPr kumimoji="0" lang="af-ZA" altLang="af-ZA" sz="1400" b="0" i="0" u="none" strike="noStrike" cap="none" normalizeH="0" baseline="0" dirty="0">
                <a:ln>
                  <a:noFill/>
                </a:ln>
                <a:solidFill>
                  <a:schemeClr val="tx1"/>
                </a:solidFill>
                <a:effectLst/>
                <a:latin typeface="Calibri"/>
                <a:ea typeface="Calibri" pitchFamily="34" charset="0"/>
                <a:cs typeface="Arial" pitchFamily="34" charset="0"/>
              </a:rPr>
              <a:t>…”</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Dan maak ek my solank gereed</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om my morsdood te verveel.</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Calibri"/>
                <a:ea typeface="Calibri" pitchFamily="34" charset="0"/>
                <a:cs typeface="Arial" pitchFamily="34" charset="0"/>
              </a:rPr>
              <a:t>“</a:t>
            </a: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Die speletjies wat ons gespeel het,</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sal jy nooit, ooit kan raai nie.</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Vandag se kinders weet mos nie</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van vroteier of blikaspaai nie.</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Bok-in-die-hok en tol gooi</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ken julle sekerlik ook nie.</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Al ooit gehoor van driebeenspring</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of middelmannetjie?</a:t>
            </a:r>
            <a:r>
              <a:rPr kumimoji="0" lang="af-ZA" altLang="af-ZA" sz="1400" b="0" i="0" u="none" strike="noStrike" cap="none" normalizeH="0" baseline="0" dirty="0">
                <a:ln>
                  <a:noFill/>
                </a:ln>
                <a:solidFill>
                  <a:schemeClr val="tx1"/>
                </a:solidFill>
                <a:effectLst/>
                <a:latin typeface="Calibri"/>
                <a:ea typeface="Calibri"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Toe hy laas week weer begin praat</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oor kennetjie en kat-en-muis,</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sê ek: </a:t>
            </a:r>
            <a:r>
              <a:rPr kumimoji="0" lang="af-ZA" altLang="af-ZA" sz="1400" b="0" i="0" u="none" strike="noStrike" cap="none" normalizeH="0" baseline="0" dirty="0">
                <a:ln>
                  <a:noFill/>
                </a:ln>
                <a:solidFill>
                  <a:schemeClr val="tx1"/>
                </a:solidFill>
                <a:effectLst/>
                <a:latin typeface="Calibri"/>
                <a:ea typeface="Calibri" pitchFamily="34" charset="0"/>
                <a:cs typeface="Arial" pitchFamily="34" charset="0"/>
              </a:rPr>
              <a:t>“</a:t>
            </a: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Oupa, kan ek oupa dalk</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my nuwe </a:t>
            </a:r>
            <a:r>
              <a:rPr kumimoji="0" lang="af-ZA" altLang="af-ZA" sz="1400" b="0" i="0" u="none" strike="noStrike" cap="none" normalizeH="0" baseline="0" dirty="0" err="1">
                <a:ln>
                  <a:noFill/>
                </a:ln>
                <a:solidFill>
                  <a:schemeClr val="tx1"/>
                </a:solidFill>
                <a:effectLst/>
                <a:latin typeface="Arial" pitchFamily="34" charset="0"/>
                <a:ea typeface="Calibri" pitchFamily="34" charset="0"/>
                <a:cs typeface="Arial" pitchFamily="34" charset="0"/>
              </a:rPr>
              <a:t>PlayStation</a:t>
            </a: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 wys</a:t>
            </a:r>
            <a:r>
              <a:rPr kumimoji="0" lang="af-ZA" altLang="af-ZA" sz="1400" b="0" i="0" u="none" strike="noStrike" cap="none" normalizeH="0" baseline="0" dirty="0">
                <a:ln>
                  <a:noFill/>
                </a:ln>
                <a:solidFill>
                  <a:schemeClr val="tx1"/>
                </a:solidFill>
                <a:effectLst/>
                <a:latin typeface="Calibri"/>
                <a:ea typeface="Calibri" pitchFamily="34" charset="0"/>
                <a:cs typeface="Arial" pitchFamily="34" charset="0"/>
              </a:rPr>
              <a:t>…</a:t>
            </a: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a:t>
            </a:r>
            <a:r>
              <a:rPr kumimoji="0" lang="af-ZA" altLang="af-ZA" sz="1400" b="0" i="0" u="none" strike="noStrike" cap="none" normalizeH="0" baseline="0" dirty="0">
                <a:ln>
                  <a:noFill/>
                </a:ln>
                <a:solidFill>
                  <a:schemeClr val="tx1"/>
                </a:solidFill>
                <a:effectLst/>
                <a:latin typeface="Calibri"/>
                <a:ea typeface="Calibri" pitchFamily="34" charset="0"/>
                <a:cs typeface="Arial" pitchFamily="34" charset="0"/>
              </a:rPr>
              <a:t>”</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Raai </a:t>
            </a:r>
            <a:r>
              <a:rPr kumimoji="0" lang="af-ZA" altLang="af-ZA" sz="1400" b="0" i="0" u="none" strike="noStrike" cap="none" normalizeH="0" baseline="0" dirty="0" err="1">
                <a:ln>
                  <a:noFill/>
                </a:ln>
                <a:solidFill>
                  <a:schemeClr val="tx1"/>
                </a:solidFill>
                <a:effectLst/>
                <a:latin typeface="Arial" pitchFamily="34" charset="0"/>
                <a:ea typeface="Calibri" pitchFamily="34" charset="0"/>
                <a:cs typeface="Arial" pitchFamily="34" charset="0"/>
              </a:rPr>
              <a:t>wat</a:t>
            </a:r>
            <a:r>
              <a:rPr kumimoji="0" lang="af-ZA" altLang="af-ZA" sz="1400" b="0" i="0" u="none" strike="noStrike" cap="none" normalizeH="0" baseline="0" dirty="0" err="1">
                <a:ln>
                  <a:noFill/>
                </a:ln>
                <a:solidFill>
                  <a:schemeClr val="tx1"/>
                </a:solidFill>
                <a:effectLst/>
                <a:latin typeface="Calibri"/>
                <a:ea typeface="Calibri" pitchFamily="34" charset="0"/>
                <a:cs typeface="Arial" pitchFamily="34" charset="0"/>
              </a:rPr>
              <a:t>…</a:t>
            </a:r>
            <a:r>
              <a:rPr kumimoji="0" lang="af-ZA" altLang="af-ZA" sz="1400" b="0" i="0" u="none" strike="noStrike" cap="none" normalizeH="0" baseline="0" dirty="0" err="1">
                <a:ln>
                  <a:noFill/>
                </a:ln>
                <a:solidFill>
                  <a:schemeClr val="tx1"/>
                </a:solidFill>
                <a:effectLst/>
                <a:latin typeface="Arial" pitchFamily="34" charset="0"/>
                <a:ea typeface="Calibri" pitchFamily="34" charset="0"/>
                <a:cs typeface="Arial" pitchFamily="34" charset="0"/>
              </a:rPr>
              <a:t>Hy</a:t>
            </a: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 het heeltemal opgehou</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om van die goeie ou dae te vertel.</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Hy</a:t>
            </a:r>
            <a:r>
              <a:rPr kumimoji="0" lang="af-ZA" altLang="af-ZA" sz="1400" b="0" i="0" u="none" strike="noStrike" cap="none" normalizeH="0" baseline="0" dirty="0">
                <a:ln>
                  <a:noFill/>
                </a:ln>
                <a:solidFill>
                  <a:schemeClr val="tx1"/>
                </a:solidFill>
                <a:effectLst/>
                <a:latin typeface="Calibri"/>
                <a:ea typeface="Calibri" pitchFamily="34" charset="0"/>
                <a:cs typeface="Arial" pitchFamily="34" charset="0"/>
              </a:rPr>
              <a:t>’</a:t>
            </a: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s voor die TV vasgenael, vasberade</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om </a:t>
            </a:r>
            <a:r>
              <a:rPr kumimoji="0" lang="af-ZA" altLang="af-ZA" sz="1400" b="0" i="0" u="none" strike="noStrike" cap="none" normalizeH="0" baseline="0" dirty="0" err="1">
                <a:ln>
                  <a:noFill/>
                </a:ln>
                <a:solidFill>
                  <a:schemeClr val="tx1"/>
                </a:solidFill>
                <a:effectLst/>
                <a:latin typeface="Calibri"/>
                <a:ea typeface="Calibri" pitchFamily="34" charset="0"/>
                <a:cs typeface="Arial" pitchFamily="34" charset="0"/>
              </a:rPr>
              <a:t>‘</a:t>
            </a:r>
            <a:r>
              <a:rPr kumimoji="0" lang="af-ZA" altLang="af-ZA" sz="1400" b="0" i="0" u="none" strike="noStrike" cap="none" normalizeH="0" baseline="0" dirty="0" err="1">
                <a:ln>
                  <a:noFill/>
                </a:ln>
                <a:solidFill>
                  <a:schemeClr val="tx1"/>
                </a:solidFill>
                <a:effectLst/>
                <a:latin typeface="Arial" pitchFamily="34" charset="0"/>
                <a:ea typeface="Calibri" pitchFamily="34" charset="0"/>
                <a:cs typeface="Arial" pitchFamily="34" charset="0"/>
              </a:rPr>
              <a:t>n</a:t>
            </a: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 nuwe High </a:t>
            </a:r>
            <a:r>
              <a:rPr kumimoji="0" lang="af-ZA" altLang="af-ZA" sz="1400" b="0" i="0" u="none" strike="noStrike" cap="none" normalizeH="0" baseline="0" dirty="0" err="1">
                <a:ln>
                  <a:noFill/>
                </a:ln>
                <a:solidFill>
                  <a:schemeClr val="tx1"/>
                </a:solidFill>
                <a:effectLst/>
                <a:latin typeface="Arial" pitchFamily="34" charset="0"/>
                <a:ea typeface="Calibri" pitchFamily="34" charset="0"/>
                <a:cs typeface="Arial" pitchFamily="34" charset="0"/>
              </a:rPr>
              <a:t>Score</a:t>
            </a:r>
            <a:r>
              <a:rPr kumimoji="0" lang="af-ZA" altLang="af-ZA" sz="1400" b="0" i="0" u="none" strike="noStrike" cap="none" normalizeH="0" baseline="0" dirty="0">
                <a:ln>
                  <a:noFill/>
                </a:ln>
                <a:solidFill>
                  <a:schemeClr val="tx1"/>
                </a:solidFill>
                <a:effectLst/>
                <a:latin typeface="Arial" pitchFamily="34" charset="0"/>
                <a:ea typeface="Calibri" pitchFamily="34" charset="0"/>
                <a:cs typeface="Arial" pitchFamily="34" charset="0"/>
              </a:rPr>
              <a:t> op te stel!</a:t>
            </a:r>
            <a:endParaRPr kumimoji="0" lang="af-ZA" altLang="af-ZA"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af-ZA" sz="1400" b="1" i="0" u="none" strike="noStrike" cap="none" normalizeH="0" baseline="0" dirty="0">
                <a:ln>
                  <a:noFill/>
                </a:ln>
                <a:solidFill>
                  <a:schemeClr val="tx1"/>
                </a:solidFill>
                <a:effectLst/>
                <a:latin typeface="Arial" pitchFamily="34" charset="0"/>
                <a:ea typeface="Calibri" pitchFamily="34" charset="0"/>
                <a:cs typeface="Arial" pitchFamily="34" charset="0"/>
              </a:rPr>
              <a:t>Jaco Jacobs</a:t>
            </a:r>
            <a:r>
              <a:rPr kumimoji="0" lang="af-ZA" altLang="af-ZA" sz="1400" b="1" i="0" u="none" strike="noStrike" cap="none" normalizeH="0" baseline="0" dirty="0">
                <a:ln>
                  <a:noFill/>
                </a:ln>
                <a:solidFill>
                  <a:schemeClr val="tx1"/>
                </a:solidFill>
                <a:effectLst/>
                <a:latin typeface="Arial" pitchFamily="34" charset="0"/>
                <a:cs typeface="Arial" pitchFamily="34" charset="0"/>
              </a:rPr>
              <a:t> </a:t>
            </a:r>
          </a:p>
        </p:txBody>
      </p:sp>
      <p:sp>
        <p:nvSpPr>
          <p:cNvPr id="9" name="TextBox 8"/>
          <p:cNvSpPr txBox="1"/>
          <p:nvPr/>
        </p:nvSpPr>
        <p:spPr>
          <a:xfrm>
            <a:off x="899592" y="824564"/>
            <a:ext cx="432048" cy="5478423"/>
          </a:xfrm>
          <a:prstGeom prst="rect">
            <a:avLst/>
          </a:prstGeom>
          <a:noFill/>
        </p:spPr>
        <p:txBody>
          <a:bodyPr wrap="square" rtlCol="0">
            <a:spAutoFit/>
          </a:bodyPr>
          <a:lstStyle/>
          <a:p>
            <a:pPr algn="r"/>
            <a:r>
              <a:rPr lang="en-ZA" sz="1400" b="1" dirty="0">
                <a:solidFill>
                  <a:srgbClr val="008000"/>
                </a:solidFill>
              </a:rPr>
              <a:t>1</a:t>
            </a:r>
          </a:p>
          <a:p>
            <a:pPr algn="r"/>
            <a:r>
              <a:rPr lang="en-ZA" sz="1400" b="1" dirty="0">
                <a:solidFill>
                  <a:srgbClr val="008000"/>
                </a:solidFill>
              </a:rPr>
              <a:t>2</a:t>
            </a:r>
          </a:p>
          <a:p>
            <a:pPr algn="r"/>
            <a:r>
              <a:rPr lang="en-ZA" sz="1400" b="1" dirty="0">
                <a:solidFill>
                  <a:srgbClr val="008000"/>
                </a:solidFill>
              </a:rPr>
              <a:t>3</a:t>
            </a:r>
          </a:p>
          <a:p>
            <a:pPr algn="r"/>
            <a:r>
              <a:rPr lang="en-ZA" sz="1400" b="1" dirty="0">
                <a:solidFill>
                  <a:srgbClr val="008000"/>
                </a:solidFill>
              </a:rPr>
              <a:t>4</a:t>
            </a:r>
          </a:p>
          <a:p>
            <a:pPr algn="r"/>
            <a:r>
              <a:rPr lang="en-ZA" sz="1400" b="1" dirty="0">
                <a:solidFill>
                  <a:srgbClr val="008000"/>
                </a:solidFill>
              </a:rPr>
              <a:t>5</a:t>
            </a:r>
          </a:p>
          <a:p>
            <a:pPr algn="r"/>
            <a:r>
              <a:rPr lang="en-ZA" sz="1400" b="1" dirty="0">
                <a:solidFill>
                  <a:srgbClr val="008000"/>
                </a:solidFill>
              </a:rPr>
              <a:t>6</a:t>
            </a:r>
          </a:p>
          <a:p>
            <a:pPr algn="r"/>
            <a:r>
              <a:rPr lang="en-ZA" sz="1400" b="1" dirty="0">
                <a:solidFill>
                  <a:srgbClr val="008000"/>
                </a:solidFill>
              </a:rPr>
              <a:t>7</a:t>
            </a:r>
          </a:p>
          <a:p>
            <a:pPr algn="r"/>
            <a:r>
              <a:rPr lang="en-ZA" sz="1400" b="1" dirty="0">
                <a:solidFill>
                  <a:srgbClr val="008000"/>
                </a:solidFill>
              </a:rPr>
              <a:t>8</a:t>
            </a:r>
          </a:p>
          <a:p>
            <a:pPr algn="r"/>
            <a:r>
              <a:rPr lang="en-ZA" sz="1400" b="1" dirty="0">
                <a:solidFill>
                  <a:srgbClr val="008000"/>
                </a:solidFill>
              </a:rPr>
              <a:t>9</a:t>
            </a:r>
          </a:p>
          <a:p>
            <a:pPr algn="r"/>
            <a:r>
              <a:rPr lang="en-ZA" sz="1400" b="1" dirty="0">
                <a:solidFill>
                  <a:srgbClr val="008000"/>
                </a:solidFill>
              </a:rPr>
              <a:t>10</a:t>
            </a:r>
          </a:p>
          <a:p>
            <a:pPr algn="r"/>
            <a:r>
              <a:rPr lang="en-ZA" sz="1400" b="1" dirty="0">
                <a:solidFill>
                  <a:srgbClr val="008000"/>
                </a:solidFill>
              </a:rPr>
              <a:t>11</a:t>
            </a:r>
          </a:p>
          <a:p>
            <a:pPr algn="r"/>
            <a:r>
              <a:rPr lang="en-ZA" sz="1400" b="1" dirty="0">
                <a:solidFill>
                  <a:srgbClr val="008000"/>
                </a:solidFill>
              </a:rPr>
              <a:t>12</a:t>
            </a:r>
          </a:p>
          <a:p>
            <a:pPr algn="r"/>
            <a:r>
              <a:rPr lang="en-ZA" sz="1400" b="1" dirty="0">
                <a:solidFill>
                  <a:srgbClr val="008000"/>
                </a:solidFill>
              </a:rPr>
              <a:t>13</a:t>
            </a:r>
          </a:p>
          <a:p>
            <a:pPr algn="r"/>
            <a:r>
              <a:rPr lang="en-ZA" sz="1400" b="1" dirty="0">
                <a:solidFill>
                  <a:srgbClr val="008000"/>
                </a:solidFill>
              </a:rPr>
              <a:t>14</a:t>
            </a:r>
          </a:p>
          <a:p>
            <a:pPr algn="r"/>
            <a:r>
              <a:rPr lang="en-ZA" sz="1400" b="1" dirty="0">
                <a:solidFill>
                  <a:srgbClr val="008000"/>
                </a:solidFill>
              </a:rPr>
              <a:t>15</a:t>
            </a:r>
          </a:p>
          <a:p>
            <a:pPr algn="r"/>
            <a:r>
              <a:rPr lang="en-ZA" sz="1400" b="1" dirty="0">
                <a:solidFill>
                  <a:srgbClr val="008000"/>
                </a:solidFill>
              </a:rPr>
              <a:t>16</a:t>
            </a:r>
          </a:p>
          <a:p>
            <a:pPr algn="r"/>
            <a:endParaRPr lang="en-ZA" sz="1400" b="1" dirty="0">
              <a:solidFill>
                <a:srgbClr val="008000"/>
              </a:solidFill>
            </a:endParaRPr>
          </a:p>
          <a:p>
            <a:pPr algn="r"/>
            <a:r>
              <a:rPr lang="en-ZA" sz="1400" b="1" dirty="0">
                <a:solidFill>
                  <a:srgbClr val="008000"/>
                </a:solidFill>
              </a:rPr>
              <a:t>17</a:t>
            </a:r>
          </a:p>
          <a:p>
            <a:pPr algn="r"/>
            <a:r>
              <a:rPr lang="en-ZA" sz="1400" b="1" dirty="0">
                <a:solidFill>
                  <a:srgbClr val="008000"/>
                </a:solidFill>
              </a:rPr>
              <a:t>18</a:t>
            </a:r>
          </a:p>
          <a:p>
            <a:pPr algn="r"/>
            <a:r>
              <a:rPr lang="en-ZA" sz="1400" b="1" dirty="0">
                <a:solidFill>
                  <a:srgbClr val="008000"/>
                </a:solidFill>
              </a:rPr>
              <a:t>19</a:t>
            </a:r>
          </a:p>
          <a:p>
            <a:pPr algn="r"/>
            <a:r>
              <a:rPr lang="en-ZA" sz="1400" b="1" dirty="0">
                <a:solidFill>
                  <a:srgbClr val="008000"/>
                </a:solidFill>
              </a:rPr>
              <a:t>20</a:t>
            </a:r>
          </a:p>
          <a:p>
            <a:pPr algn="r"/>
            <a:r>
              <a:rPr lang="en-ZA" sz="1400" b="1" dirty="0">
                <a:solidFill>
                  <a:srgbClr val="008000"/>
                </a:solidFill>
              </a:rPr>
              <a:t>21</a:t>
            </a:r>
          </a:p>
          <a:p>
            <a:pPr algn="r"/>
            <a:r>
              <a:rPr lang="en-ZA" sz="1400" b="1" dirty="0">
                <a:solidFill>
                  <a:srgbClr val="008000"/>
                </a:solidFill>
              </a:rPr>
              <a:t>22</a:t>
            </a:r>
          </a:p>
          <a:p>
            <a:pPr algn="r"/>
            <a:r>
              <a:rPr lang="en-ZA" sz="1400" b="1" dirty="0">
                <a:solidFill>
                  <a:srgbClr val="008000"/>
                </a:solidFill>
              </a:rPr>
              <a:t>23</a:t>
            </a:r>
          </a:p>
          <a:p>
            <a:pPr algn="r"/>
            <a:r>
              <a:rPr lang="en-ZA" sz="1400" b="1" dirty="0">
                <a:solidFill>
                  <a:srgbClr val="008000"/>
                </a:solidFill>
              </a:rPr>
              <a:t>24</a:t>
            </a:r>
          </a:p>
        </p:txBody>
      </p:sp>
      <p:sp>
        <p:nvSpPr>
          <p:cNvPr id="10" name="Rectangle 9"/>
          <p:cNvSpPr/>
          <p:nvPr/>
        </p:nvSpPr>
        <p:spPr>
          <a:xfrm>
            <a:off x="1364585" y="6136332"/>
            <a:ext cx="1224136" cy="400182"/>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15" name="Left Bracket 14"/>
          <p:cNvSpPr/>
          <p:nvPr/>
        </p:nvSpPr>
        <p:spPr>
          <a:xfrm>
            <a:off x="876141" y="824564"/>
            <a:ext cx="593383" cy="3508432"/>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6" name="Left Bracket 15"/>
          <p:cNvSpPr/>
          <p:nvPr/>
        </p:nvSpPr>
        <p:spPr>
          <a:xfrm>
            <a:off x="876140" y="4477011"/>
            <a:ext cx="593383" cy="1825975"/>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7" name="TextBox 16"/>
          <p:cNvSpPr txBox="1"/>
          <p:nvPr/>
        </p:nvSpPr>
        <p:spPr>
          <a:xfrm>
            <a:off x="0" y="1906201"/>
            <a:ext cx="1500728" cy="369332"/>
          </a:xfrm>
          <a:prstGeom prst="rect">
            <a:avLst/>
          </a:prstGeom>
          <a:noFill/>
        </p:spPr>
        <p:txBody>
          <a:bodyPr wrap="square" rtlCol="0">
            <a:spAutoFit/>
          </a:bodyPr>
          <a:lstStyle/>
          <a:p>
            <a:r>
              <a:rPr lang="en-ZA" b="1" dirty="0" err="1"/>
              <a:t>Strofe</a:t>
            </a:r>
            <a:r>
              <a:rPr lang="en-ZA" b="1" dirty="0"/>
              <a:t> 1</a:t>
            </a:r>
          </a:p>
        </p:txBody>
      </p:sp>
      <p:sp>
        <p:nvSpPr>
          <p:cNvPr id="18" name="TextBox 17"/>
          <p:cNvSpPr txBox="1"/>
          <p:nvPr/>
        </p:nvSpPr>
        <p:spPr>
          <a:xfrm>
            <a:off x="-26757" y="5119265"/>
            <a:ext cx="1500728" cy="369332"/>
          </a:xfrm>
          <a:prstGeom prst="rect">
            <a:avLst/>
          </a:prstGeom>
          <a:noFill/>
        </p:spPr>
        <p:txBody>
          <a:bodyPr wrap="square" rtlCol="0">
            <a:spAutoFit/>
          </a:bodyPr>
          <a:lstStyle/>
          <a:p>
            <a:r>
              <a:rPr lang="en-ZA" b="1" dirty="0" err="1"/>
              <a:t>Strofe</a:t>
            </a:r>
            <a:r>
              <a:rPr lang="en-ZA" b="1" dirty="0"/>
              <a:t> 2</a:t>
            </a:r>
          </a:p>
        </p:txBody>
      </p:sp>
      <p:sp>
        <p:nvSpPr>
          <p:cNvPr id="19" name="Rectangle 18"/>
          <p:cNvSpPr/>
          <p:nvPr/>
        </p:nvSpPr>
        <p:spPr>
          <a:xfrm>
            <a:off x="4788024" y="404664"/>
            <a:ext cx="4248472" cy="609766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400" b="1" dirty="0" err="1">
                <a:solidFill>
                  <a:schemeClr val="bg1"/>
                </a:solidFill>
              </a:rPr>
              <a:t>Voorbeeld</a:t>
            </a:r>
            <a:r>
              <a:rPr lang="en-ZA" sz="2400" b="1" dirty="0">
                <a:solidFill>
                  <a:schemeClr val="bg1"/>
                </a:solidFill>
              </a:rPr>
              <a:t> van </a:t>
            </a:r>
            <a:r>
              <a:rPr lang="en-ZA" sz="2400" b="1" dirty="0" err="1">
                <a:solidFill>
                  <a:schemeClr val="bg1"/>
                </a:solidFill>
              </a:rPr>
              <a:t>assonansie</a:t>
            </a:r>
            <a:r>
              <a:rPr lang="en-ZA" sz="2400" b="1" dirty="0">
                <a:solidFill>
                  <a:schemeClr val="bg1"/>
                </a:solidFill>
              </a:rPr>
              <a:t>:</a:t>
            </a:r>
          </a:p>
          <a:p>
            <a:pPr algn="ctr"/>
            <a:r>
              <a:rPr lang="en-ZA" sz="2400" b="1" dirty="0">
                <a:solidFill>
                  <a:schemeClr val="bg1"/>
                </a:solidFill>
              </a:rPr>
              <a:t>“B</a:t>
            </a:r>
            <a:r>
              <a:rPr lang="en-ZA" sz="2400" b="1" u="sng" dirty="0">
                <a:solidFill>
                  <a:schemeClr val="tx1"/>
                </a:solidFill>
              </a:rPr>
              <a:t>o</a:t>
            </a:r>
            <a:r>
              <a:rPr lang="en-ZA" sz="2400" b="1" dirty="0">
                <a:solidFill>
                  <a:schemeClr val="bg1"/>
                </a:solidFill>
              </a:rPr>
              <a:t>k-in-die-</a:t>
            </a:r>
            <a:r>
              <a:rPr lang="en-ZA" sz="2400" b="1" dirty="0" err="1">
                <a:solidFill>
                  <a:schemeClr val="bg1"/>
                </a:solidFill>
              </a:rPr>
              <a:t>h</a:t>
            </a:r>
            <a:r>
              <a:rPr lang="en-ZA" sz="2400" b="1" u="sng" dirty="0" err="1">
                <a:solidFill>
                  <a:schemeClr val="tx1"/>
                </a:solidFill>
              </a:rPr>
              <a:t>o</a:t>
            </a:r>
            <a:r>
              <a:rPr lang="en-ZA" sz="2400" b="1" dirty="0" err="1">
                <a:solidFill>
                  <a:schemeClr val="bg1"/>
                </a:solidFill>
              </a:rPr>
              <a:t>k</a:t>
            </a:r>
            <a:r>
              <a:rPr lang="en-ZA" sz="2400" b="1" dirty="0">
                <a:solidFill>
                  <a:schemeClr val="bg1"/>
                </a:solidFill>
              </a:rPr>
              <a:t> </a:t>
            </a:r>
            <a:r>
              <a:rPr lang="en-ZA" sz="2400" b="1" dirty="0" err="1">
                <a:solidFill>
                  <a:schemeClr val="bg1"/>
                </a:solidFill>
              </a:rPr>
              <a:t>en</a:t>
            </a:r>
            <a:r>
              <a:rPr lang="en-ZA" sz="2400" b="1" dirty="0">
                <a:solidFill>
                  <a:schemeClr val="bg1"/>
                </a:solidFill>
              </a:rPr>
              <a:t> </a:t>
            </a:r>
            <a:r>
              <a:rPr lang="en-ZA" sz="2400" b="1" dirty="0" err="1">
                <a:solidFill>
                  <a:schemeClr val="bg1"/>
                </a:solidFill>
              </a:rPr>
              <a:t>t</a:t>
            </a:r>
            <a:r>
              <a:rPr lang="en-ZA" sz="2400" b="1" u="sng" dirty="0" err="1">
                <a:solidFill>
                  <a:schemeClr val="tx1"/>
                </a:solidFill>
              </a:rPr>
              <a:t>o</a:t>
            </a:r>
            <a:r>
              <a:rPr lang="en-ZA" sz="2400" b="1" dirty="0" err="1">
                <a:solidFill>
                  <a:schemeClr val="bg1"/>
                </a:solidFill>
              </a:rPr>
              <a:t>l</a:t>
            </a:r>
            <a:r>
              <a:rPr lang="en-ZA" sz="2400" b="1" dirty="0">
                <a:solidFill>
                  <a:schemeClr val="bg1"/>
                </a:solidFill>
              </a:rPr>
              <a:t> </a:t>
            </a:r>
            <a:r>
              <a:rPr lang="en-ZA" sz="2400" b="1" dirty="0" err="1">
                <a:solidFill>
                  <a:schemeClr val="bg1"/>
                </a:solidFill>
              </a:rPr>
              <a:t>gooi</a:t>
            </a:r>
            <a:r>
              <a:rPr lang="en-ZA" sz="2400" b="1" dirty="0">
                <a:solidFill>
                  <a:schemeClr val="bg1"/>
                </a:solidFill>
              </a:rPr>
              <a:t>”</a:t>
            </a:r>
          </a:p>
          <a:p>
            <a:pPr algn="ctr"/>
            <a:endParaRPr lang="en-ZA" sz="2400" b="1" dirty="0">
              <a:solidFill>
                <a:schemeClr val="bg1"/>
              </a:solidFill>
            </a:endParaRPr>
          </a:p>
          <a:p>
            <a:pPr algn="ctr"/>
            <a:endParaRPr lang="en-ZA" sz="2400" b="1" dirty="0">
              <a:solidFill>
                <a:schemeClr val="bg1"/>
              </a:solidFill>
            </a:endParaRPr>
          </a:p>
          <a:p>
            <a:pPr algn="ctr"/>
            <a:endParaRPr lang="en-ZA" sz="2400" b="1" dirty="0">
              <a:solidFill>
                <a:schemeClr val="bg1"/>
              </a:solidFill>
            </a:endParaRPr>
          </a:p>
          <a:p>
            <a:r>
              <a:rPr lang="en-ZA" sz="2400" b="1" dirty="0" err="1">
                <a:solidFill>
                  <a:schemeClr val="bg1"/>
                </a:solidFill>
              </a:rPr>
              <a:t>Voorbeeld</a:t>
            </a:r>
            <a:r>
              <a:rPr lang="en-ZA" sz="2400" b="1" dirty="0">
                <a:solidFill>
                  <a:schemeClr val="bg1"/>
                </a:solidFill>
              </a:rPr>
              <a:t> van </a:t>
            </a:r>
            <a:r>
              <a:rPr lang="en-ZA" sz="2400" b="1" dirty="0" err="1">
                <a:solidFill>
                  <a:schemeClr val="bg1"/>
                </a:solidFill>
              </a:rPr>
              <a:t>alliterasie</a:t>
            </a:r>
            <a:r>
              <a:rPr lang="en-ZA" sz="2400" b="1" dirty="0">
                <a:solidFill>
                  <a:schemeClr val="bg1"/>
                </a:solidFill>
              </a:rPr>
              <a:t>:</a:t>
            </a:r>
          </a:p>
          <a:p>
            <a:pPr algn="ctr"/>
            <a:r>
              <a:rPr lang="en-ZA" sz="2400" b="1" dirty="0">
                <a:solidFill>
                  <a:schemeClr val="bg1"/>
                </a:solidFill>
              </a:rPr>
              <a:t>“</a:t>
            </a:r>
            <a:r>
              <a:rPr lang="en-ZA" sz="2400" b="1" dirty="0" err="1">
                <a:solidFill>
                  <a:schemeClr val="bg1"/>
                </a:solidFill>
              </a:rPr>
              <a:t>Hy’</a:t>
            </a:r>
            <a:r>
              <a:rPr lang="en-ZA" sz="2400" b="1" u="sng" dirty="0" err="1">
                <a:solidFill>
                  <a:schemeClr val="tx1"/>
                </a:solidFill>
              </a:rPr>
              <a:t>s</a:t>
            </a:r>
            <a:r>
              <a:rPr lang="en-ZA" sz="2400" b="1" dirty="0">
                <a:solidFill>
                  <a:schemeClr val="bg1"/>
                </a:solidFill>
              </a:rPr>
              <a:t> </a:t>
            </a:r>
            <a:r>
              <a:rPr lang="en-ZA" sz="2400" b="1" u="sng" dirty="0" err="1">
                <a:solidFill>
                  <a:schemeClr val="tx1"/>
                </a:solidFill>
              </a:rPr>
              <a:t>v</a:t>
            </a:r>
            <a:r>
              <a:rPr lang="en-ZA" sz="2400" b="1" dirty="0" err="1">
                <a:solidFill>
                  <a:schemeClr val="bg1"/>
                </a:solidFill>
              </a:rPr>
              <a:t>oor</a:t>
            </a:r>
            <a:r>
              <a:rPr lang="en-ZA" sz="2400" b="1" dirty="0">
                <a:solidFill>
                  <a:schemeClr val="bg1"/>
                </a:solidFill>
              </a:rPr>
              <a:t> die T</a:t>
            </a:r>
            <a:r>
              <a:rPr lang="en-ZA" sz="2400" b="1" u="sng" dirty="0">
                <a:solidFill>
                  <a:schemeClr val="tx1"/>
                </a:solidFill>
              </a:rPr>
              <a:t>V</a:t>
            </a:r>
            <a:r>
              <a:rPr lang="en-ZA" sz="2400" b="1" dirty="0">
                <a:solidFill>
                  <a:schemeClr val="bg1"/>
                </a:solidFill>
              </a:rPr>
              <a:t> </a:t>
            </a:r>
            <a:r>
              <a:rPr lang="en-ZA" sz="2400" b="1" u="sng" dirty="0" err="1">
                <a:solidFill>
                  <a:schemeClr val="tx1"/>
                </a:solidFill>
              </a:rPr>
              <a:t>v</a:t>
            </a:r>
            <a:r>
              <a:rPr lang="en-ZA" sz="2400" b="1" dirty="0" err="1">
                <a:solidFill>
                  <a:schemeClr val="bg1"/>
                </a:solidFill>
              </a:rPr>
              <a:t>a</a:t>
            </a:r>
            <a:r>
              <a:rPr lang="en-ZA" sz="2400" b="1" u="sng" dirty="0" err="1">
                <a:solidFill>
                  <a:schemeClr val="tx1"/>
                </a:solidFill>
              </a:rPr>
              <a:t>s</a:t>
            </a:r>
            <a:r>
              <a:rPr lang="en-ZA" sz="2400" b="1" dirty="0" err="1">
                <a:solidFill>
                  <a:schemeClr val="bg1"/>
                </a:solidFill>
              </a:rPr>
              <a:t>genael</a:t>
            </a:r>
            <a:r>
              <a:rPr lang="en-ZA" sz="2400" b="1" dirty="0">
                <a:solidFill>
                  <a:schemeClr val="bg1"/>
                </a:solidFill>
              </a:rPr>
              <a:t>, </a:t>
            </a:r>
            <a:r>
              <a:rPr lang="en-ZA" sz="2400" b="1" u="sng" dirty="0" err="1">
                <a:solidFill>
                  <a:schemeClr val="tx1"/>
                </a:solidFill>
              </a:rPr>
              <a:t>v</a:t>
            </a:r>
            <a:r>
              <a:rPr lang="en-ZA" sz="2400" b="1" dirty="0" err="1">
                <a:solidFill>
                  <a:schemeClr val="bg1"/>
                </a:solidFill>
              </a:rPr>
              <a:t>a</a:t>
            </a:r>
            <a:r>
              <a:rPr lang="en-ZA" sz="2400" b="1" u="sng" dirty="0" err="1">
                <a:solidFill>
                  <a:schemeClr val="tx1"/>
                </a:solidFill>
              </a:rPr>
              <a:t>s</a:t>
            </a:r>
            <a:r>
              <a:rPr lang="en-ZA" sz="2400" b="1" dirty="0" err="1">
                <a:solidFill>
                  <a:schemeClr val="bg1"/>
                </a:solidFill>
              </a:rPr>
              <a:t>berade</a:t>
            </a:r>
            <a:r>
              <a:rPr lang="en-ZA" sz="2400" b="1" dirty="0">
                <a:solidFill>
                  <a:schemeClr val="bg1"/>
                </a:solidFill>
              </a:rPr>
              <a:t>”</a:t>
            </a:r>
          </a:p>
        </p:txBody>
      </p:sp>
      <p:sp>
        <p:nvSpPr>
          <p:cNvPr id="20" name="Rectangle 19"/>
          <p:cNvSpPr/>
          <p:nvPr/>
        </p:nvSpPr>
        <p:spPr>
          <a:xfrm>
            <a:off x="1331640" y="3363684"/>
            <a:ext cx="2232248" cy="400182"/>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21" name="Rectangle 20"/>
          <p:cNvSpPr/>
          <p:nvPr/>
        </p:nvSpPr>
        <p:spPr>
          <a:xfrm>
            <a:off x="1331640" y="5699848"/>
            <a:ext cx="3312368" cy="400182"/>
          </a:xfrm>
          <a:prstGeom prst="rect">
            <a:avLst/>
          </a:prstGeom>
          <a:noFill/>
          <a:ln w="762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cxnSp>
        <p:nvCxnSpPr>
          <p:cNvPr id="7" name="Straight Arrow Connector 6"/>
          <p:cNvCxnSpPr>
            <a:stCxn id="20" idx="3"/>
          </p:cNvCxnSpPr>
          <p:nvPr/>
        </p:nvCxnSpPr>
        <p:spPr>
          <a:xfrm flipV="1">
            <a:off x="3563888" y="2578780"/>
            <a:ext cx="1440160" cy="984995"/>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1" idx="3"/>
          </p:cNvCxnSpPr>
          <p:nvPr/>
        </p:nvCxnSpPr>
        <p:spPr>
          <a:xfrm flipV="1">
            <a:off x="4644008" y="4664389"/>
            <a:ext cx="1062475" cy="1235550"/>
          </a:xfrm>
          <a:prstGeom prst="straightConnector1">
            <a:avLst/>
          </a:prstGeom>
          <a:ln w="5715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28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9"/>
                                        </p:tgtEl>
                                        <p:attrNameLst>
                                          <p:attrName>ppt_y</p:attrName>
                                        </p:attrNameLst>
                                      </p:cBhvr>
                                      <p:tavLst>
                                        <p:tav tm="0">
                                          <p:val>
                                            <p:strVal val="#ppt_y"/>
                                          </p:val>
                                        </p:tav>
                                        <p:tav tm="100000">
                                          <p:val>
                                            <p:strVal val="#ppt_y"/>
                                          </p:val>
                                        </p:tav>
                                      </p:tavLst>
                                    </p:anim>
                                    <p:anim calcmode="lin" valueType="num">
                                      <p:cBhvr>
                                        <p:cTn id="9" dur="2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
                                            <p:bg/>
                                          </p:spTgt>
                                        </p:tgtEl>
                                        <p:attrNameLst>
                                          <p:attrName>style.visibility</p:attrName>
                                        </p:attrNameLst>
                                      </p:cBhvr>
                                      <p:to>
                                        <p:strVal val="visible"/>
                                      </p:to>
                                    </p:set>
                                    <p:anim calcmode="lin" valueType="num">
                                      <p:cBhvr additive="base">
                                        <p:cTn id="28"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29" dur="500" fill="hold"/>
                                        <p:tgtEl>
                                          <p:spTgt spid="19">
                                            <p:bg/>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9">
                                            <p:txEl>
                                              <p:pRg st="0" end="0"/>
                                            </p:txEl>
                                          </p:spTgt>
                                        </p:tgtEl>
                                        <p:attrNameLst>
                                          <p:attrName>style.visibility</p:attrName>
                                        </p:attrNameLst>
                                      </p:cBhvr>
                                      <p:to>
                                        <p:strVal val="visible"/>
                                      </p:to>
                                    </p:set>
                                    <p:anim calcmode="lin" valueType="num">
                                      <p:cBhvr additive="base">
                                        <p:cTn id="3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9">
                                            <p:txEl>
                                              <p:pRg st="1" end="1"/>
                                            </p:txEl>
                                          </p:spTgt>
                                        </p:tgtEl>
                                        <p:attrNameLst>
                                          <p:attrName>style.visibility</p:attrName>
                                        </p:attrNameLst>
                                      </p:cBhvr>
                                      <p:to>
                                        <p:strVal val="visible"/>
                                      </p:to>
                                    </p:set>
                                    <p:anim calcmode="lin" valueType="num">
                                      <p:cBhvr additive="base">
                                        <p:cTn id="40"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9">
                                            <p:txEl>
                                              <p:pRg st="5" end="5"/>
                                            </p:txEl>
                                          </p:spTgt>
                                        </p:tgtEl>
                                        <p:attrNameLst>
                                          <p:attrName>style.visibility</p:attrName>
                                        </p:attrNameLst>
                                      </p:cBhvr>
                                      <p:to>
                                        <p:strVal val="visible"/>
                                      </p:to>
                                    </p:set>
                                    <p:anim calcmode="lin" valueType="num">
                                      <p:cBhvr additive="base">
                                        <p:cTn id="46"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9">
                                            <p:txEl>
                                              <p:pRg st="6" end="6"/>
                                            </p:txEl>
                                          </p:spTgt>
                                        </p:tgtEl>
                                        <p:attrNameLst>
                                          <p:attrName>style.visibility</p:attrName>
                                        </p:attrNameLst>
                                      </p:cBhvr>
                                      <p:to>
                                        <p:strVal val="visible"/>
                                      </p:to>
                                    </p:set>
                                    <p:anim calcmode="lin" valueType="num">
                                      <p:cBhvr additive="base">
                                        <p:cTn id="52" dur="500" fill="hold"/>
                                        <p:tgtEl>
                                          <p:spTgt spid="19">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P spid="16" grpId="0" animBg="1"/>
      <p:bldP spid="17" grpId="0"/>
      <p:bldP spid="18" grpId="0"/>
      <p:bldP spid="19"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TotalTime>
  <Words>806</Words>
  <Application>Microsoft Office PowerPoint</Application>
  <PresentationFormat>On-screen Show (4:3)</PresentationFormat>
  <Paragraphs>193</Paragraphs>
  <Slides>17</Slides>
  <Notes>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Kinderspeletjies Jaco Jacobs</vt:lpstr>
      <vt:lpstr>Ken jy die volgende poëtiese terme?</vt:lpstr>
      <vt:lpstr>Titel van gedig = naam van gedig</vt:lpstr>
      <vt:lpstr>Versreëls =  Lyntjies in ‘n gedig wat saam ‘n strofe vorm.  Nommer altyd jou versreëls in GROEN.</vt:lpstr>
      <vt:lpstr>Alliterasie:  Die herhaling van konsonante in een versreël.</vt:lpstr>
      <vt:lpstr>Assonansie:  Die herhaling van vokale in woorde in een versreël.</vt:lpstr>
      <vt:lpstr>Wat sien ek wanneer ek na die gedig kyk?</vt:lpstr>
      <vt:lpstr>PowerPoint Presentation</vt:lpstr>
      <vt:lpstr>PowerPoint Presentation</vt:lpstr>
      <vt:lpstr>Write the following English translations above the Afrikaans words:</vt:lpstr>
      <vt:lpstr>Strofe 1</vt:lpstr>
      <vt:lpstr>Strofe 1 (vervolg)</vt:lpstr>
      <vt:lpstr>Watter speletjie is dit?</vt:lpstr>
      <vt:lpstr>Formele assessering: Kies een van die speletjies en berei instruksies voor waar jy vir die klas kom verduidelik hoe om die speletjie te speel.  Jy moet ons vertel, nie aflees nie.  Wees kreatief</vt:lpstr>
      <vt:lpstr>Strofe 2</vt:lpstr>
      <vt:lpstr>Hoe verskil die speletjies wat oupa en sy kleinseun speel?</vt:lpstr>
      <vt:lpstr>Memorandum:  Kinderspeletjies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Kinderspeletjies Jaco Jacobs</dc:title>
  <dc:creator>Marelize Swanepoel</dc:creator>
  <cp:lastModifiedBy>Marelize Swanepoel</cp:lastModifiedBy>
  <cp:revision>16</cp:revision>
  <cp:lastPrinted>2016-05-04T08:19:10Z</cp:lastPrinted>
  <dcterms:created xsi:type="dcterms:W3CDTF">2016-04-10T11:56:07Z</dcterms:created>
  <dcterms:modified xsi:type="dcterms:W3CDTF">2019-07-13T11:45:31Z</dcterms:modified>
</cp:coreProperties>
</file>